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Open Sans Bold" charset="1" panose="00000000000000000000"/>
      <p:regular r:id="rId39"/>
    </p:embeddedFont>
    <p:embeddedFont>
      <p:font typeface="Barlow Condensed Bold" charset="1" panose="00000806000000000000"/>
      <p:regular r:id="rId40"/>
    </p:embeddedFont>
    <p:embeddedFont>
      <p:font typeface="Canva Sans Bold" charset="1" panose="020B0803030501040103"/>
      <p:regular r:id="rId41"/>
    </p:embeddedFont>
    <p:embeddedFont>
      <p:font typeface="Canva Sans" charset="1" panose="020B0503030501040103"/>
      <p:regular r:id="rId42"/>
    </p:embeddedFont>
    <p:embeddedFont>
      <p:font typeface="Open San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23730" y="9537727"/>
            <a:ext cx="547464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008211" y="678792"/>
            <a:ext cx="10920996" cy="9959948"/>
          </a:xfrm>
          <a:custGeom>
            <a:avLst/>
            <a:gdLst/>
            <a:ahLst/>
            <a:cxnLst/>
            <a:rect r="r" b="b" t="t" l="l"/>
            <a:pathLst>
              <a:path h="9959948" w="10920996">
                <a:moveTo>
                  <a:pt x="0" y="0"/>
                </a:moveTo>
                <a:lnTo>
                  <a:pt x="10920996" y="0"/>
                </a:lnTo>
                <a:lnTo>
                  <a:pt x="10920996" y="9959948"/>
                </a:lnTo>
                <a:lnTo>
                  <a:pt x="0" y="995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0490" y="2905597"/>
            <a:ext cx="16247021" cy="116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4"/>
              </a:lnSpc>
            </a:pPr>
            <a:r>
              <a:rPr lang="en-US" b="true" sz="783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IMPLEMENTATION OF MACHINE LEARNING FOR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989" y="4422836"/>
            <a:ext cx="16942021" cy="147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9"/>
              </a:lnSpc>
            </a:pPr>
            <a:r>
              <a:rPr lang="en-US" b="true" sz="1013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MNIST DIGITS RECOGNITION ON FPGA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82653" y="6605032"/>
            <a:ext cx="632269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NGUYEN MINH DUC - ITITIU21045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40561" y="7415306"/>
            <a:ext cx="7406878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Advisor: Assoc. Prof. DINH DUC ANH VU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7390" y="450169"/>
            <a:ext cx="6779121" cy="69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VIETNAM NATIONAL UNIVERSITY — HO CHI MINH CITY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INTERNATIONAL UNIVERSITY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7816" y="9537727"/>
            <a:ext cx="6879783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School of Computer Science and Engineering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15786" y="9537727"/>
            <a:ext cx="755641" cy="42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15287" y="8228052"/>
            <a:ext cx="6029206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Mentor: M. Sc. VO MINH THANH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500" y="1558925"/>
            <a:ext cx="870120" cy="870120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82696" y="1770147"/>
            <a:ext cx="4518955" cy="7283344"/>
          </a:xfrm>
          <a:custGeom>
            <a:avLst/>
            <a:gdLst/>
            <a:ahLst/>
            <a:cxnLst/>
            <a:rect r="r" b="b" t="t" l="l"/>
            <a:pathLst>
              <a:path h="7283344" w="4518955">
                <a:moveTo>
                  <a:pt x="0" y="0"/>
                </a:moveTo>
                <a:lnTo>
                  <a:pt x="4518955" y="0"/>
                </a:lnTo>
                <a:lnTo>
                  <a:pt x="4518955" y="7283344"/>
                </a:lnTo>
                <a:lnTo>
                  <a:pt x="0" y="728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50449" y="2637352"/>
            <a:ext cx="6048986" cy="6467554"/>
          </a:xfrm>
          <a:custGeom>
            <a:avLst/>
            <a:gdLst/>
            <a:ahLst/>
            <a:cxnLst/>
            <a:rect r="r" b="b" t="t" l="l"/>
            <a:pathLst>
              <a:path h="6467554" w="6048986">
                <a:moveTo>
                  <a:pt x="0" y="0"/>
                </a:moveTo>
                <a:lnTo>
                  <a:pt x="6048986" y="0"/>
                </a:lnTo>
                <a:lnTo>
                  <a:pt x="6048986" y="6467554"/>
                </a:lnTo>
                <a:lnTo>
                  <a:pt x="0" y="646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4099" y="1773938"/>
            <a:ext cx="636924" cy="39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b="true" sz="23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0449" y="1722522"/>
            <a:ext cx="398387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CNN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05304" y="555625"/>
            <a:ext cx="4677392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11254" y="9266831"/>
            <a:ext cx="47273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Accuracy after training (&gt;90%)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82696" y="9350375"/>
            <a:ext cx="40815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 epochs, 469 steps each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500" y="2443674"/>
            <a:ext cx="879824" cy="879824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46394" y="2054637"/>
            <a:ext cx="2571558" cy="2537722"/>
          </a:xfrm>
          <a:custGeom>
            <a:avLst/>
            <a:gdLst/>
            <a:ahLst/>
            <a:cxnLst/>
            <a:rect r="r" b="b" t="t" l="l"/>
            <a:pathLst>
              <a:path h="2537722" w="2571558">
                <a:moveTo>
                  <a:pt x="0" y="0"/>
                </a:moveTo>
                <a:lnTo>
                  <a:pt x="2571558" y="0"/>
                </a:lnTo>
                <a:lnTo>
                  <a:pt x="2571558" y="2537722"/>
                </a:lnTo>
                <a:lnTo>
                  <a:pt x="0" y="253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37500" y="3455088"/>
            <a:ext cx="10261397" cy="447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Write the digit by using Paint for the raw image in PNG format.</a:t>
            </a:r>
          </a:p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Convert the raw image into grayscale array format.</a:t>
            </a:r>
          </a:p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Flatten the array to one dimension.</a:t>
            </a:r>
          </a:p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Normalize the data to the -1.0 to 1.0 range.</a:t>
            </a:r>
          </a:p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Convert the data to signed float fixed point using quantise </a:t>
            </a: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(Q2.13 for 16 bits and Q15.16 for 32 bits).</a:t>
            </a:r>
          </a:p>
          <a:p>
            <a:pPr algn="just" marL="555880" indent="-277940" lvl="1">
              <a:lnSpc>
                <a:spcPts val="5149"/>
              </a:lnSpc>
              <a:spcBef>
                <a:spcPct val="0"/>
              </a:spcBef>
              <a:buAutoNum type="arabicPeriod" startAt="1"/>
            </a:pPr>
            <a:r>
              <a:rPr lang="en-US" sz="25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Save the result under .hex or .mif file format.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246394" y="5143500"/>
            <a:ext cx="2571558" cy="2571558"/>
          </a:xfrm>
          <a:custGeom>
            <a:avLst/>
            <a:gdLst/>
            <a:ahLst/>
            <a:cxnLst/>
            <a:rect r="r" b="b" t="t" l="l"/>
            <a:pathLst>
              <a:path h="2571558" w="2571558">
                <a:moveTo>
                  <a:pt x="0" y="0"/>
                </a:moveTo>
                <a:lnTo>
                  <a:pt x="2571558" y="0"/>
                </a:lnTo>
                <a:lnTo>
                  <a:pt x="2571558" y="2571558"/>
                </a:lnTo>
                <a:lnTo>
                  <a:pt x="0" y="2571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7500" y="1522924"/>
            <a:ext cx="4478714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5399" y="2661616"/>
            <a:ext cx="644027" cy="3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b="true" sz="23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50449" y="2622583"/>
            <a:ext cx="360859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Conversion</a:t>
            </a:r>
          </a:p>
        </p:txBody>
      </p: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1678276" y="8165547"/>
          <a:ext cx="15139676" cy="1450801"/>
        </p:xfrm>
        <a:graphic>
          <a:graphicData uri="http://schemas.openxmlformats.org/drawingml/2006/table">
            <a:tbl>
              <a:tblPr/>
              <a:tblGrid>
                <a:gridCol w="2054638"/>
                <a:gridCol w="1380405"/>
                <a:gridCol w="1315476"/>
                <a:gridCol w="1071769"/>
                <a:gridCol w="705743"/>
                <a:gridCol w="674520"/>
                <a:gridCol w="674520"/>
                <a:gridCol w="693828"/>
                <a:gridCol w="667065"/>
                <a:gridCol w="641129"/>
                <a:gridCol w="685002"/>
                <a:gridCol w="721162"/>
                <a:gridCol w="662665"/>
                <a:gridCol w="794283"/>
                <a:gridCol w="808907"/>
                <a:gridCol w="794283"/>
                <a:gridCol w="794283"/>
              </a:tblGrid>
              <a:tr h="9103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Q2.13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Sign bit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2-bit integer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2-bit integer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13-bit fraction part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4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Bit Value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-10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-11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-12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r>
                        <a:rPr lang="en-US" sz="2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-13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500" y="2691731"/>
            <a:ext cx="931152" cy="931152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14791" y="5765800"/>
            <a:ext cx="2444509" cy="2996014"/>
          </a:xfrm>
          <a:custGeom>
            <a:avLst/>
            <a:gdLst/>
            <a:ahLst/>
            <a:cxnLst/>
            <a:rect r="r" b="b" t="t" l="l"/>
            <a:pathLst>
              <a:path h="2996014" w="2444509">
                <a:moveTo>
                  <a:pt x="0" y="0"/>
                </a:moveTo>
                <a:lnTo>
                  <a:pt x="2444509" y="0"/>
                </a:lnTo>
                <a:lnTo>
                  <a:pt x="2444509" y="2996015"/>
                </a:lnTo>
                <a:lnTo>
                  <a:pt x="0" y="2996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95241" y="2270558"/>
            <a:ext cx="1363196" cy="1951849"/>
          </a:xfrm>
          <a:custGeom>
            <a:avLst/>
            <a:gdLst/>
            <a:ahLst/>
            <a:cxnLst/>
            <a:rect r="r" b="b" t="t" l="l"/>
            <a:pathLst>
              <a:path h="1951849" w="1363196">
                <a:moveTo>
                  <a:pt x="0" y="0"/>
                </a:moveTo>
                <a:lnTo>
                  <a:pt x="1363197" y="0"/>
                </a:lnTo>
                <a:lnTo>
                  <a:pt x="1363197" y="1951849"/>
                </a:lnTo>
                <a:lnTo>
                  <a:pt x="0" y="1951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54375" y="6785723"/>
            <a:ext cx="3085821" cy="956170"/>
          </a:xfrm>
          <a:custGeom>
            <a:avLst/>
            <a:gdLst/>
            <a:ahLst/>
            <a:cxnLst/>
            <a:rect r="r" b="b" t="t" l="l"/>
            <a:pathLst>
              <a:path h="956170" w="3085821">
                <a:moveTo>
                  <a:pt x="0" y="0"/>
                </a:moveTo>
                <a:lnTo>
                  <a:pt x="3085821" y="0"/>
                </a:lnTo>
                <a:lnTo>
                  <a:pt x="3085821" y="956170"/>
                </a:lnTo>
                <a:lnTo>
                  <a:pt x="0" y="95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933723" y="6920037"/>
            <a:ext cx="687541" cy="68754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F20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104599" y="2935342"/>
            <a:ext cx="881068" cy="687541"/>
            <a:chOff x="0" y="0"/>
            <a:chExt cx="1041584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1584" cy="812800"/>
            </a:xfrm>
            <a:custGeom>
              <a:avLst/>
              <a:gdLst/>
              <a:ahLst/>
              <a:cxnLst/>
              <a:rect r="r" b="b" t="t" l="l"/>
              <a:pathLst>
                <a:path h="812800" w="1041584">
                  <a:moveTo>
                    <a:pt x="1041584" y="406400"/>
                  </a:moveTo>
                  <a:lnTo>
                    <a:pt x="635184" y="0"/>
                  </a:lnTo>
                  <a:lnTo>
                    <a:pt x="635184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635184" y="609600"/>
                  </a:lnTo>
                  <a:lnTo>
                    <a:pt x="635184" y="812800"/>
                  </a:lnTo>
                  <a:lnTo>
                    <a:pt x="1041584" y="406400"/>
                  </a:lnTo>
                  <a:close/>
                </a:path>
              </a:pathLst>
            </a:custGeom>
            <a:solidFill>
              <a:srgbClr val="1F202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65100"/>
              <a:ext cx="93998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779332" y="2612030"/>
            <a:ext cx="3154391" cy="1459512"/>
          </a:xfrm>
          <a:custGeom>
            <a:avLst/>
            <a:gdLst/>
            <a:ahLst/>
            <a:cxnLst/>
            <a:rect r="r" b="b" t="t" l="l"/>
            <a:pathLst>
              <a:path h="1459512" w="3154391">
                <a:moveTo>
                  <a:pt x="0" y="0"/>
                </a:moveTo>
                <a:lnTo>
                  <a:pt x="3154391" y="0"/>
                </a:lnTo>
                <a:lnTo>
                  <a:pt x="3154391" y="1459512"/>
                </a:lnTo>
                <a:lnTo>
                  <a:pt x="0" y="1459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6" t="0" r="-1866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37500" y="3708608"/>
            <a:ext cx="8821358" cy="517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2702" indent="-256351" lvl="1">
              <a:lnSpc>
                <a:spcPts val="5936"/>
              </a:lnSpc>
              <a:buAutoNum type="arabicPeriod" startAt="1"/>
            </a:pPr>
            <a:r>
              <a:rPr lang="en-US" sz="23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Extract the weights and biases of convolutional and fully connected layers under .txt file.</a:t>
            </a:r>
          </a:p>
          <a:p>
            <a:pPr algn="just" marL="512702" indent="-256351" lvl="1">
              <a:lnSpc>
                <a:spcPts val="5936"/>
              </a:lnSpc>
              <a:buAutoNum type="arabicPeriod" startAt="1"/>
            </a:pPr>
            <a:r>
              <a:rPr lang="en-US" sz="23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Convert all the .txt weights and biases to .hex format for simulation on ModelSim or .mif format for synthesis on Quartus II 9.0.</a:t>
            </a:r>
          </a:p>
          <a:p>
            <a:pPr algn="just" marL="512702" indent="-256351" lvl="1">
              <a:lnSpc>
                <a:spcPts val="5936"/>
              </a:lnSpc>
              <a:buAutoNum type="arabicPeriod" startAt="1"/>
            </a:pPr>
            <a:r>
              <a:rPr lang="en-US" sz="2374" strike="noStrike" u="non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The weights and biases are loaded only once since they are fixed.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7500" y="1503874"/>
            <a:ext cx="4898535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2277" y="2934691"/>
            <a:ext cx="681599" cy="40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55631" y="2848371"/>
            <a:ext cx="5902518" cy="4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288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Weights and Biases Conversion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65555" y="4721225"/>
            <a:ext cx="27591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.txt to .hex format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165555" y="8961840"/>
            <a:ext cx="27223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.txt to .mif format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558925"/>
            <a:ext cx="931152" cy="931152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804402"/>
            <a:ext cx="8479083" cy="4539981"/>
          </a:xfrm>
          <a:custGeom>
            <a:avLst/>
            <a:gdLst/>
            <a:ahLst/>
            <a:cxnLst/>
            <a:rect r="r" b="b" t="t" l="l"/>
            <a:pathLst>
              <a:path h="4539981" w="8479083">
                <a:moveTo>
                  <a:pt x="0" y="0"/>
                </a:moveTo>
                <a:lnTo>
                  <a:pt x="8479083" y="0"/>
                </a:lnTo>
                <a:lnTo>
                  <a:pt x="8479083" y="4539981"/>
                </a:lnTo>
                <a:lnTo>
                  <a:pt x="0" y="4539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12128" y="2804402"/>
            <a:ext cx="7547172" cy="4539981"/>
          </a:xfrm>
          <a:custGeom>
            <a:avLst/>
            <a:gdLst/>
            <a:ahLst/>
            <a:cxnLst/>
            <a:rect r="r" b="b" t="t" l="l"/>
            <a:pathLst>
              <a:path h="4539981" w="7547172">
                <a:moveTo>
                  <a:pt x="0" y="0"/>
                </a:moveTo>
                <a:lnTo>
                  <a:pt x="7547172" y="0"/>
                </a:lnTo>
                <a:lnTo>
                  <a:pt x="7547172" y="4539981"/>
                </a:lnTo>
                <a:lnTo>
                  <a:pt x="0" y="453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4196" y="546100"/>
            <a:ext cx="4779608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476" y="1801885"/>
            <a:ext cx="681599" cy="40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830" y="1715565"/>
            <a:ext cx="3341785" cy="4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288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each layer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80208" y="7506308"/>
            <a:ext cx="37760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convolutional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0197" y="7506308"/>
            <a:ext cx="35110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First max pooling layer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558925"/>
            <a:ext cx="931152" cy="931152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871077"/>
            <a:ext cx="8472839" cy="4473306"/>
          </a:xfrm>
          <a:custGeom>
            <a:avLst/>
            <a:gdLst/>
            <a:ahLst/>
            <a:cxnLst/>
            <a:rect r="r" b="b" t="t" l="l"/>
            <a:pathLst>
              <a:path h="4473306" w="8472839">
                <a:moveTo>
                  <a:pt x="0" y="0"/>
                </a:moveTo>
                <a:lnTo>
                  <a:pt x="8472839" y="0"/>
                </a:lnTo>
                <a:lnTo>
                  <a:pt x="8472839" y="4473306"/>
                </a:lnTo>
                <a:lnTo>
                  <a:pt x="0" y="4473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12399" y="2871077"/>
            <a:ext cx="7546901" cy="4473306"/>
          </a:xfrm>
          <a:custGeom>
            <a:avLst/>
            <a:gdLst/>
            <a:ahLst/>
            <a:cxnLst/>
            <a:rect r="r" b="b" t="t" l="l"/>
            <a:pathLst>
              <a:path h="4473306" w="7546901">
                <a:moveTo>
                  <a:pt x="0" y="0"/>
                </a:moveTo>
                <a:lnTo>
                  <a:pt x="7546901" y="0"/>
                </a:lnTo>
                <a:lnTo>
                  <a:pt x="7546901" y="4473306"/>
                </a:lnTo>
                <a:lnTo>
                  <a:pt x="0" y="447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4196" y="546100"/>
            <a:ext cx="4779608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476" y="1801885"/>
            <a:ext cx="681599" cy="40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830" y="1715565"/>
            <a:ext cx="3341785" cy="4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288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each layer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49762" y="7506308"/>
            <a:ext cx="42369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convolutional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99752" y="7506308"/>
            <a:ext cx="39719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Second max pooling layer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558925"/>
            <a:ext cx="931152" cy="931152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804402"/>
            <a:ext cx="6895925" cy="5334840"/>
          </a:xfrm>
          <a:custGeom>
            <a:avLst/>
            <a:gdLst/>
            <a:ahLst/>
            <a:cxnLst/>
            <a:rect r="r" b="b" t="t" l="l"/>
            <a:pathLst>
              <a:path h="5334840" w="6895925">
                <a:moveTo>
                  <a:pt x="0" y="0"/>
                </a:moveTo>
                <a:lnTo>
                  <a:pt x="6895925" y="0"/>
                </a:lnTo>
                <a:lnTo>
                  <a:pt x="6895925" y="5334839"/>
                </a:lnTo>
                <a:lnTo>
                  <a:pt x="0" y="5334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90271" y="2804402"/>
            <a:ext cx="9069029" cy="4723079"/>
          </a:xfrm>
          <a:custGeom>
            <a:avLst/>
            <a:gdLst/>
            <a:ahLst/>
            <a:cxnLst/>
            <a:rect r="r" b="b" t="t" l="l"/>
            <a:pathLst>
              <a:path h="4723079" w="9069029">
                <a:moveTo>
                  <a:pt x="0" y="0"/>
                </a:moveTo>
                <a:lnTo>
                  <a:pt x="9069029" y="0"/>
                </a:lnTo>
                <a:lnTo>
                  <a:pt x="9069029" y="4723078"/>
                </a:lnTo>
                <a:lnTo>
                  <a:pt x="0" y="4723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4196" y="546100"/>
            <a:ext cx="4779608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476" y="1801885"/>
            <a:ext cx="681599" cy="40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830" y="1715565"/>
            <a:ext cx="3341785" cy="4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288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each layer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05501" y="8125046"/>
            <a:ext cx="33423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Fully connected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17159" y="8125046"/>
            <a:ext cx="20152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ArgMax layer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558925"/>
            <a:ext cx="931152" cy="931152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775827"/>
            <a:ext cx="7239365" cy="5564685"/>
          </a:xfrm>
          <a:custGeom>
            <a:avLst/>
            <a:gdLst/>
            <a:ahLst/>
            <a:cxnLst/>
            <a:rect r="r" b="b" t="t" l="l"/>
            <a:pathLst>
              <a:path h="5564685" w="7239365">
                <a:moveTo>
                  <a:pt x="0" y="0"/>
                </a:moveTo>
                <a:lnTo>
                  <a:pt x="7239365" y="0"/>
                </a:lnTo>
                <a:lnTo>
                  <a:pt x="7239365" y="5564684"/>
                </a:lnTo>
                <a:lnTo>
                  <a:pt x="0" y="556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62235" y="2775827"/>
            <a:ext cx="8093432" cy="5313870"/>
          </a:xfrm>
          <a:custGeom>
            <a:avLst/>
            <a:gdLst/>
            <a:ahLst/>
            <a:cxnLst/>
            <a:rect r="r" b="b" t="t" l="l"/>
            <a:pathLst>
              <a:path h="5313870" w="8093432">
                <a:moveTo>
                  <a:pt x="0" y="0"/>
                </a:moveTo>
                <a:lnTo>
                  <a:pt x="8093432" y="0"/>
                </a:lnTo>
                <a:lnTo>
                  <a:pt x="8093432" y="5313869"/>
                </a:lnTo>
                <a:lnTo>
                  <a:pt x="0" y="531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4196" y="546100"/>
            <a:ext cx="4779608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3476" y="1801885"/>
            <a:ext cx="681599" cy="40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2"/>
              </a:lnSpc>
              <a:spcBef>
                <a:spcPct val="0"/>
              </a:spcBef>
            </a:pPr>
            <a:r>
              <a:rPr lang="en-US" b="true" sz="24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830" y="1715565"/>
            <a:ext cx="3341785" cy="4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  <a:spcBef>
                <a:spcPct val="0"/>
              </a:spcBef>
            </a:pPr>
            <a:r>
              <a:rPr lang="en-US" b="true" sz="288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each layer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35590" y="8499696"/>
            <a:ext cx="182558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module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76034" y="8499696"/>
            <a:ext cx="28658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Testbench module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522413"/>
            <a:ext cx="879824" cy="879824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3185552"/>
            <a:ext cx="15821800" cy="3915895"/>
          </a:xfrm>
          <a:custGeom>
            <a:avLst/>
            <a:gdLst/>
            <a:ahLst/>
            <a:cxnLst/>
            <a:rect r="r" b="b" t="t" l="l"/>
            <a:pathLst>
              <a:path h="3915895" w="15821800">
                <a:moveTo>
                  <a:pt x="0" y="0"/>
                </a:moveTo>
                <a:lnTo>
                  <a:pt x="15821800" y="0"/>
                </a:lnTo>
                <a:lnTo>
                  <a:pt x="15821800" y="3915896"/>
                </a:lnTo>
                <a:lnTo>
                  <a:pt x="0" y="391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49067" y="601662"/>
            <a:ext cx="238986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5399" y="1740354"/>
            <a:ext cx="644027" cy="3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b="true" sz="23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32434" y="1701322"/>
            <a:ext cx="446131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First Convolutional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8844" y="7479855"/>
            <a:ext cx="5350313" cy="3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First Convolutional Layer Waveform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22037" y="1641731"/>
            <a:ext cx="879824" cy="879824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22037" y="2707036"/>
            <a:ext cx="5800586" cy="6095687"/>
          </a:xfrm>
          <a:custGeom>
            <a:avLst/>
            <a:gdLst/>
            <a:ahLst/>
            <a:cxnLst/>
            <a:rect r="r" b="b" t="t" l="l"/>
            <a:pathLst>
              <a:path h="6095687" w="5800586">
                <a:moveTo>
                  <a:pt x="0" y="0"/>
                </a:moveTo>
                <a:lnTo>
                  <a:pt x="5800586" y="0"/>
                </a:lnTo>
                <a:lnTo>
                  <a:pt x="5800586" y="6095688"/>
                </a:lnTo>
                <a:lnTo>
                  <a:pt x="0" y="609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05097" y="2777522"/>
            <a:ext cx="4372994" cy="2977358"/>
          </a:xfrm>
          <a:custGeom>
            <a:avLst/>
            <a:gdLst/>
            <a:ahLst/>
            <a:cxnLst/>
            <a:rect r="r" b="b" t="t" l="l"/>
            <a:pathLst>
              <a:path h="2977358" w="4372994">
                <a:moveTo>
                  <a:pt x="0" y="0"/>
                </a:moveTo>
                <a:lnTo>
                  <a:pt x="4372994" y="0"/>
                </a:lnTo>
                <a:lnTo>
                  <a:pt x="4372994" y="2977358"/>
                </a:lnTo>
                <a:lnTo>
                  <a:pt x="0" y="2977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05097" y="6831836"/>
            <a:ext cx="4372994" cy="413196"/>
          </a:xfrm>
          <a:custGeom>
            <a:avLst/>
            <a:gdLst/>
            <a:ahLst/>
            <a:cxnLst/>
            <a:rect r="r" b="b" t="t" l="l"/>
            <a:pathLst>
              <a:path h="413196" w="4372994">
                <a:moveTo>
                  <a:pt x="0" y="0"/>
                </a:moveTo>
                <a:lnTo>
                  <a:pt x="4372994" y="0"/>
                </a:lnTo>
                <a:lnTo>
                  <a:pt x="4372994" y="413196"/>
                </a:lnTo>
                <a:lnTo>
                  <a:pt x="0" y="413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60566" y="2707036"/>
            <a:ext cx="5898734" cy="6095687"/>
          </a:xfrm>
          <a:custGeom>
            <a:avLst/>
            <a:gdLst/>
            <a:ahLst/>
            <a:cxnLst/>
            <a:rect r="r" b="b" t="t" l="l"/>
            <a:pathLst>
              <a:path h="6095687" w="5898734">
                <a:moveTo>
                  <a:pt x="0" y="0"/>
                </a:moveTo>
                <a:lnTo>
                  <a:pt x="5898734" y="0"/>
                </a:lnTo>
                <a:lnTo>
                  <a:pt x="5898734" y="6095688"/>
                </a:lnTo>
                <a:lnTo>
                  <a:pt x="0" y="6095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49067" y="601662"/>
            <a:ext cx="238986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9935" y="1859673"/>
            <a:ext cx="644027" cy="3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b="true" sz="23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16970" y="1820640"/>
            <a:ext cx="4461310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First Convolutional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48293" y="9174199"/>
            <a:ext cx="2348073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CV1 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85106" y="5937756"/>
            <a:ext cx="2612977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Weights CV1 RAM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95482" y="7479855"/>
            <a:ext cx="2392224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Biases CV1 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94390" y="9174199"/>
            <a:ext cx="3231085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 Output CV1 RAM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522413"/>
            <a:ext cx="941281" cy="941281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19217" y="3105935"/>
            <a:ext cx="13449566" cy="4421545"/>
          </a:xfrm>
          <a:custGeom>
            <a:avLst/>
            <a:gdLst/>
            <a:ahLst/>
            <a:cxnLst/>
            <a:rect r="r" b="b" t="t" l="l"/>
            <a:pathLst>
              <a:path h="4421545" w="13449566">
                <a:moveTo>
                  <a:pt x="0" y="0"/>
                </a:moveTo>
                <a:lnTo>
                  <a:pt x="13449566" y="0"/>
                </a:lnTo>
                <a:lnTo>
                  <a:pt x="13449566" y="4421545"/>
                </a:lnTo>
                <a:lnTo>
                  <a:pt x="0" y="442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23730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4255" y="601662"/>
            <a:ext cx="227949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3634" y="1758905"/>
            <a:ext cx="689014" cy="42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3959" y="1724904"/>
            <a:ext cx="4826170" cy="48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b="true" sz="292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First Max Pooling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6772" y="8179199"/>
            <a:ext cx="5114455" cy="3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First Max Pooling Layer Waveform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03273" y="2598302"/>
            <a:ext cx="883012" cy="883012"/>
            <a:chOff x="0" y="0"/>
            <a:chExt cx="1177349" cy="117734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77349" cy="1177349"/>
              <a:chOff x="0" y="0"/>
              <a:chExt cx="178502" cy="17850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8502" cy="178502"/>
              </a:xfrm>
              <a:custGeom>
                <a:avLst/>
                <a:gdLst/>
                <a:ahLst/>
                <a:cxnLst/>
                <a:rect r="r" b="b" t="t" l="l"/>
                <a:pathLst>
                  <a:path h="178502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502"/>
                    </a:lnTo>
                    <a:lnTo>
                      <a:pt x="0" y="17850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5D0FC">
                      <a:alpha val="100000"/>
                    </a:srgbClr>
                  </a:gs>
                  <a:gs pos="100000">
                    <a:srgbClr val="085DA0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78502" cy="2166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7767" y="317272"/>
              <a:ext cx="861814" cy="50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  <a:spcBef>
                  <a:spcPct val="0"/>
                </a:spcBef>
              </a:pPr>
              <a:r>
                <a:rPr lang="en-US" b="true" sz="234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03273" y="4052814"/>
            <a:ext cx="883012" cy="883012"/>
            <a:chOff x="0" y="0"/>
            <a:chExt cx="1177349" cy="117734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77349" cy="1177349"/>
              <a:chOff x="0" y="0"/>
              <a:chExt cx="178502" cy="17850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8502" cy="178502"/>
              </a:xfrm>
              <a:custGeom>
                <a:avLst/>
                <a:gdLst/>
                <a:ahLst/>
                <a:cxnLst/>
                <a:rect r="r" b="b" t="t" l="l"/>
                <a:pathLst>
                  <a:path h="178502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502"/>
                    </a:lnTo>
                    <a:lnTo>
                      <a:pt x="0" y="17850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5D0FC">
                      <a:alpha val="100000"/>
                    </a:srgbClr>
                  </a:gs>
                  <a:gs pos="100000">
                    <a:srgbClr val="085DA0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78502" cy="2166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57767" y="317272"/>
              <a:ext cx="861814" cy="50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  <a:spcBef>
                  <a:spcPct val="0"/>
                </a:spcBef>
              </a:pPr>
              <a:r>
                <a:rPr lang="en-US" b="true" sz="234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03273" y="5507325"/>
            <a:ext cx="883012" cy="883012"/>
            <a:chOff x="0" y="0"/>
            <a:chExt cx="1177349" cy="117734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77349" cy="1177349"/>
              <a:chOff x="0" y="0"/>
              <a:chExt cx="178502" cy="17850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78502" cy="178502"/>
              </a:xfrm>
              <a:custGeom>
                <a:avLst/>
                <a:gdLst/>
                <a:ahLst/>
                <a:cxnLst/>
                <a:rect r="r" b="b" t="t" l="l"/>
                <a:pathLst>
                  <a:path h="178502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502"/>
                    </a:lnTo>
                    <a:lnTo>
                      <a:pt x="0" y="17850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5D0FC">
                      <a:alpha val="100000"/>
                    </a:srgbClr>
                  </a:gs>
                  <a:gs pos="100000">
                    <a:srgbClr val="085DA0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78502" cy="2166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7767" y="317272"/>
              <a:ext cx="861814" cy="50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  <a:spcBef>
                  <a:spcPct val="0"/>
                </a:spcBef>
              </a:pPr>
              <a:r>
                <a:rPr lang="en-US" b="true" sz="234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03273" y="6960292"/>
            <a:ext cx="883012" cy="882976"/>
            <a:chOff x="0" y="0"/>
            <a:chExt cx="1177349" cy="1177302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177349" cy="1177302"/>
              <a:chOff x="0" y="0"/>
              <a:chExt cx="178502" cy="17849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78502" cy="178495"/>
              </a:xfrm>
              <a:custGeom>
                <a:avLst/>
                <a:gdLst/>
                <a:ahLst/>
                <a:cxnLst/>
                <a:rect r="r" b="b" t="t" l="l"/>
                <a:pathLst>
                  <a:path h="178495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495"/>
                    </a:lnTo>
                    <a:lnTo>
                      <a:pt x="0" y="1784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5D0FC">
                      <a:alpha val="100000"/>
                    </a:srgbClr>
                  </a:gs>
                  <a:gs pos="100000">
                    <a:srgbClr val="085DA0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78502" cy="2165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57767" y="317272"/>
              <a:ext cx="861814" cy="504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  <a:spcBef>
                  <a:spcPct val="0"/>
                </a:spcBef>
              </a:pPr>
              <a:r>
                <a:rPr lang="en-US" b="true" sz="234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903273" y="8413223"/>
            <a:ext cx="883012" cy="883012"/>
            <a:chOff x="0" y="0"/>
            <a:chExt cx="1177349" cy="1177349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177349" cy="1177349"/>
              <a:chOff x="0" y="0"/>
              <a:chExt cx="178502" cy="178502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78502" cy="178502"/>
              </a:xfrm>
              <a:custGeom>
                <a:avLst/>
                <a:gdLst/>
                <a:ahLst/>
                <a:cxnLst/>
                <a:rect r="r" b="b" t="t" l="l"/>
                <a:pathLst>
                  <a:path h="178502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502"/>
                    </a:lnTo>
                    <a:lnTo>
                      <a:pt x="0" y="178502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5D0FC">
                      <a:alpha val="100000"/>
                    </a:srgbClr>
                  </a:gs>
                  <a:gs pos="100000">
                    <a:srgbClr val="085DA0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178502" cy="2166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57767" y="317272"/>
              <a:ext cx="861814" cy="504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3"/>
                </a:lnSpc>
                <a:spcBef>
                  <a:spcPct val="0"/>
                </a:spcBef>
              </a:pPr>
              <a:r>
                <a:rPr lang="en-US" b="true" sz="234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37505" y="1095375"/>
            <a:ext cx="4125510" cy="11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9"/>
              </a:lnSpc>
            </a:pPr>
            <a:r>
              <a:rPr lang="en-US" sz="81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CONTENTS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44312" y="2708180"/>
            <a:ext cx="481790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Statement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44312" y="4154316"/>
            <a:ext cx="3427165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Workflow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37505" y="5600506"/>
            <a:ext cx="3957413" cy="62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Methodology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37505" y="7090705"/>
            <a:ext cx="3957413" cy="62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 &amp; Demo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437505" y="8506403"/>
            <a:ext cx="3957413" cy="62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b="true" sz="3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3001605" y="3042192"/>
            <a:ext cx="4215172" cy="4215172"/>
          </a:xfrm>
          <a:custGeom>
            <a:avLst/>
            <a:gdLst/>
            <a:ahLst/>
            <a:cxnLst/>
            <a:rect r="r" b="b" t="t" l="l"/>
            <a:pathLst>
              <a:path h="4215172" w="4215172">
                <a:moveTo>
                  <a:pt x="0" y="0"/>
                </a:moveTo>
                <a:lnTo>
                  <a:pt x="4215172" y="0"/>
                </a:lnTo>
                <a:lnTo>
                  <a:pt x="4215172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-931463">
            <a:off x="5771273" y="7479452"/>
            <a:ext cx="407982" cy="777109"/>
          </a:xfrm>
          <a:custGeom>
            <a:avLst/>
            <a:gdLst/>
            <a:ahLst/>
            <a:cxnLst/>
            <a:rect r="r" b="b" t="t" l="l"/>
            <a:pathLst>
              <a:path h="777109" w="407982">
                <a:moveTo>
                  <a:pt x="0" y="0"/>
                </a:moveTo>
                <a:lnTo>
                  <a:pt x="407982" y="0"/>
                </a:lnTo>
                <a:lnTo>
                  <a:pt x="407982" y="777109"/>
                </a:lnTo>
                <a:lnTo>
                  <a:pt x="0" y="777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-1667116">
            <a:off x="3993207" y="2163317"/>
            <a:ext cx="580114" cy="804318"/>
          </a:xfrm>
          <a:custGeom>
            <a:avLst/>
            <a:gdLst/>
            <a:ahLst/>
            <a:cxnLst/>
            <a:rect r="r" b="b" t="t" l="l"/>
            <a:pathLst>
              <a:path h="804318" w="580114">
                <a:moveTo>
                  <a:pt x="0" y="0"/>
                </a:moveTo>
                <a:lnTo>
                  <a:pt x="580114" y="0"/>
                </a:lnTo>
                <a:lnTo>
                  <a:pt x="580114" y="804317"/>
                </a:lnTo>
                <a:lnTo>
                  <a:pt x="0" y="804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1343309">
            <a:off x="5448465" y="2022358"/>
            <a:ext cx="730148" cy="930125"/>
          </a:xfrm>
          <a:custGeom>
            <a:avLst/>
            <a:gdLst/>
            <a:ahLst/>
            <a:cxnLst/>
            <a:rect r="r" b="b" t="t" l="l"/>
            <a:pathLst>
              <a:path h="930125" w="730148">
                <a:moveTo>
                  <a:pt x="0" y="0"/>
                </a:moveTo>
                <a:lnTo>
                  <a:pt x="730148" y="0"/>
                </a:lnTo>
                <a:lnTo>
                  <a:pt x="730148" y="930125"/>
                </a:lnTo>
                <a:lnTo>
                  <a:pt x="0" y="93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039408" y="4620971"/>
            <a:ext cx="657397" cy="879461"/>
          </a:xfrm>
          <a:custGeom>
            <a:avLst/>
            <a:gdLst/>
            <a:ahLst/>
            <a:cxnLst/>
            <a:rect r="r" b="b" t="t" l="l"/>
            <a:pathLst>
              <a:path h="879461" w="657397">
                <a:moveTo>
                  <a:pt x="0" y="0"/>
                </a:moveTo>
                <a:lnTo>
                  <a:pt x="657397" y="0"/>
                </a:lnTo>
                <a:lnTo>
                  <a:pt x="657397" y="879462"/>
                </a:lnTo>
                <a:lnTo>
                  <a:pt x="0" y="87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-1952907">
            <a:off x="7076218" y="3154436"/>
            <a:ext cx="609620" cy="840855"/>
          </a:xfrm>
          <a:custGeom>
            <a:avLst/>
            <a:gdLst/>
            <a:ahLst/>
            <a:cxnLst/>
            <a:rect r="r" b="b" t="t" l="l"/>
            <a:pathLst>
              <a:path h="840855" w="609620">
                <a:moveTo>
                  <a:pt x="0" y="0"/>
                </a:moveTo>
                <a:lnTo>
                  <a:pt x="609620" y="0"/>
                </a:lnTo>
                <a:lnTo>
                  <a:pt x="609620" y="840855"/>
                </a:lnTo>
                <a:lnTo>
                  <a:pt x="0" y="840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1313995">
            <a:off x="2520651" y="6409937"/>
            <a:ext cx="667742" cy="947152"/>
          </a:xfrm>
          <a:custGeom>
            <a:avLst/>
            <a:gdLst/>
            <a:ahLst/>
            <a:cxnLst/>
            <a:rect r="r" b="b" t="t" l="l"/>
            <a:pathLst>
              <a:path h="947152" w="667742">
                <a:moveTo>
                  <a:pt x="0" y="0"/>
                </a:moveTo>
                <a:lnTo>
                  <a:pt x="667742" y="0"/>
                </a:lnTo>
                <a:lnTo>
                  <a:pt x="667742" y="947152"/>
                </a:lnTo>
                <a:lnTo>
                  <a:pt x="0" y="947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818035">
            <a:off x="3935323" y="7391375"/>
            <a:ext cx="695882" cy="953263"/>
          </a:xfrm>
          <a:custGeom>
            <a:avLst/>
            <a:gdLst/>
            <a:ahLst/>
            <a:cxnLst/>
            <a:rect r="r" b="b" t="t" l="l"/>
            <a:pathLst>
              <a:path h="953263" w="695882">
                <a:moveTo>
                  <a:pt x="0" y="0"/>
                </a:moveTo>
                <a:lnTo>
                  <a:pt x="695882" y="0"/>
                </a:lnTo>
                <a:lnTo>
                  <a:pt x="695882" y="953263"/>
                </a:lnTo>
                <a:lnTo>
                  <a:pt x="0" y="953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1024493">
            <a:off x="7028242" y="6444486"/>
            <a:ext cx="646258" cy="919940"/>
          </a:xfrm>
          <a:custGeom>
            <a:avLst/>
            <a:gdLst/>
            <a:ahLst/>
            <a:cxnLst/>
            <a:rect r="r" b="b" t="t" l="l"/>
            <a:pathLst>
              <a:path h="919940" w="646258">
                <a:moveTo>
                  <a:pt x="0" y="0"/>
                </a:moveTo>
                <a:lnTo>
                  <a:pt x="646258" y="0"/>
                </a:lnTo>
                <a:lnTo>
                  <a:pt x="646258" y="919941"/>
                </a:lnTo>
                <a:lnTo>
                  <a:pt x="0" y="9199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981634">
            <a:off x="2496636" y="2800434"/>
            <a:ext cx="653295" cy="929957"/>
          </a:xfrm>
          <a:custGeom>
            <a:avLst/>
            <a:gdLst/>
            <a:ahLst/>
            <a:cxnLst/>
            <a:rect r="r" b="b" t="t" l="l"/>
            <a:pathLst>
              <a:path h="929957" w="653295">
                <a:moveTo>
                  <a:pt x="0" y="0"/>
                </a:moveTo>
                <a:lnTo>
                  <a:pt x="653295" y="0"/>
                </a:lnTo>
                <a:lnTo>
                  <a:pt x="653295" y="929957"/>
                </a:lnTo>
                <a:lnTo>
                  <a:pt x="0" y="9299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7453856" y="4660710"/>
            <a:ext cx="682916" cy="978135"/>
          </a:xfrm>
          <a:custGeom>
            <a:avLst/>
            <a:gdLst/>
            <a:ahLst/>
            <a:cxnLst/>
            <a:rect r="r" b="b" t="t" l="l"/>
            <a:pathLst>
              <a:path h="978135" w="682916">
                <a:moveTo>
                  <a:pt x="0" y="0"/>
                </a:moveTo>
                <a:lnTo>
                  <a:pt x="682916" y="0"/>
                </a:lnTo>
                <a:lnTo>
                  <a:pt x="682916" y="978136"/>
                </a:lnTo>
                <a:lnTo>
                  <a:pt x="0" y="9781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522413"/>
            <a:ext cx="879824" cy="879824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1778" y="3581097"/>
            <a:ext cx="15827522" cy="3125936"/>
          </a:xfrm>
          <a:custGeom>
            <a:avLst/>
            <a:gdLst/>
            <a:ahLst/>
            <a:cxnLst/>
            <a:rect r="r" b="b" t="t" l="l"/>
            <a:pathLst>
              <a:path h="3125936" w="15827522">
                <a:moveTo>
                  <a:pt x="0" y="0"/>
                </a:moveTo>
                <a:lnTo>
                  <a:pt x="15827522" y="0"/>
                </a:lnTo>
                <a:lnTo>
                  <a:pt x="15827522" y="3125936"/>
                </a:lnTo>
                <a:lnTo>
                  <a:pt x="0" y="3125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49067" y="601662"/>
            <a:ext cx="238986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5399" y="1740354"/>
            <a:ext cx="644027" cy="39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b="true" sz="233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32434" y="1701322"/>
            <a:ext cx="488074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Second Convolutional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8844" y="7479855"/>
            <a:ext cx="574766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Second Convolutional Layer Waveform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22037" y="1641731"/>
            <a:ext cx="723725" cy="723725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2404143"/>
            <a:ext cx="7362306" cy="3681153"/>
          </a:xfrm>
          <a:custGeom>
            <a:avLst/>
            <a:gdLst/>
            <a:ahLst/>
            <a:cxnLst/>
            <a:rect r="r" b="b" t="t" l="l"/>
            <a:pathLst>
              <a:path h="3681153" w="7362306">
                <a:moveTo>
                  <a:pt x="0" y="0"/>
                </a:moveTo>
                <a:lnTo>
                  <a:pt x="7362306" y="0"/>
                </a:lnTo>
                <a:lnTo>
                  <a:pt x="7362306" y="3681153"/>
                </a:lnTo>
                <a:lnTo>
                  <a:pt x="0" y="368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14736" y="2404939"/>
            <a:ext cx="3675628" cy="2738561"/>
          </a:xfrm>
          <a:custGeom>
            <a:avLst/>
            <a:gdLst/>
            <a:ahLst/>
            <a:cxnLst/>
            <a:rect r="r" b="b" t="t" l="l"/>
            <a:pathLst>
              <a:path h="2738561" w="3675628">
                <a:moveTo>
                  <a:pt x="0" y="0"/>
                </a:moveTo>
                <a:lnTo>
                  <a:pt x="3675628" y="0"/>
                </a:lnTo>
                <a:lnTo>
                  <a:pt x="3675628" y="2738561"/>
                </a:lnTo>
                <a:lnTo>
                  <a:pt x="0" y="273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75580" y="7343476"/>
            <a:ext cx="6086147" cy="590172"/>
          </a:xfrm>
          <a:custGeom>
            <a:avLst/>
            <a:gdLst/>
            <a:ahLst/>
            <a:cxnLst/>
            <a:rect r="r" b="b" t="t" l="l"/>
            <a:pathLst>
              <a:path h="590172" w="6086147">
                <a:moveTo>
                  <a:pt x="0" y="0"/>
                </a:moveTo>
                <a:lnTo>
                  <a:pt x="6086147" y="0"/>
                </a:lnTo>
                <a:lnTo>
                  <a:pt x="6086147" y="590172"/>
                </a:lnTo>
                <a:lnTo>
                  <a:pt x="0" y="5901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16542" y="5844579"/>
            <a:ext cx="6916559" cy="3587965"/>
          </a:xfrm>
          <a:custGeom>
            <a:avLst/>
            <a:gdLst/>
            <a:ahLst/>
            <a:cxnLst/>
            <a:rect r="r" b="b" t="t" l="l"/>
            <a:pathLst>
              <a:path h="3587965" w="6916559">
                <a:moveTo>
                  <a:pt x="0" y="0"/>
                </a:moveTo>
                <a:lnTo>
                  <a:pt x="6916559" y="0"/>
                </a:lnTo>
                <a:lnTo>
                  <a:pt x="6916559" y="3587965"/>
                </a:lnTo>
                <a:lnTo>
                  <a:pt x="0" y="3587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49067" y="601662"/>
            <a:ext cx="238986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9018" y="1822081"/>
            <a:ext cx="529764" cy="32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b="true" sz="19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4965" y="1788283"/>
            <a:ext cx="4103134" cy="38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b="true" sz="222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Second Convolutional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11504" y="6179959"/>
            <a:ext cx="2414299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CV2 RAM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59279" y="5095875"/>
            <a:ext cx="2612977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Weights CV2 RAM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11504" y="8114623"/>
            <a:ext cx="2392224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Biases CV2 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59279" y="9518269"/>
            <a:ext cx="3231085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 Output CV2 RAM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522413"/>
            <a:ext cx="941281" cy="941281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3050936"/>
            <a:ext cx="15821800" cy="4252109"/>
          </a:xfrm>
          <a:custGeom>
            <a:avLst/>
            <a:gdLst/>
            <a:ahLst/>
            <a:cxnLst/>
            <a:rect r="r" b="b" t="t" l="l"/>
            <a:pathLst>
              <a:path h="4252109" w="15821800">
                <a:moveTo>
                  <a:pt x="0" y="0"/>
                </a:moveTo>
                <a:lnTo>
                  <a:pt x="15821800" y="0"/>
                </a:lnTo>
                <a:lnTo>
                  <a:pt x="15821800" y="4252108"/>
                </a:lnTo>
                <a:lnTo>
                  <a:pt x="0" y="425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23730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4255" y="601662"/>
            <a:ext cx="227949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3634" y="1758905"/>
            <a:ext cx="689014" cy="42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23959" y="1724904"/>
            <a:ext cx="4914472" cy="48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b="true" sz="2920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Second Max Pooling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92495" y="7798145"/>
            <a:ext cx="5511810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Second Max Pooling Layer Waveform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910832" cy="910832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63462" y="2883413"/>
            <a:ext cx="14961077" cy="5516897"/>
          </a:xfrm>
          <a:custGeom>
            <a:avLst/>
            <a:gdLst/>
            <a:ahLst/>
            <a:cxnLst/>
            <a:rect r="r" b="b" t="t" l="l"/>
            <a:pathLst>
              <a:path h="5516897" w="14961077">
                <a:moveTo>
                  <a:pt x="0" y="0"/>
                </a:moveTo>
                <a:lnTo>
                  <a:pt x="14961076" y="0"/>
                </a:lnTo>
                <a:lnTo>
                  <a:pt x="14961076" y="5516898"/>
                </a:lnTo>
                <a:lnTo>
                  <a:pt x="0" y="551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4255" y="601662"/>
            <a:ext cx="2279490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9554" y="1693075"/>
            <a:ext cx="666725" cy="3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b="true" sz="241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6859" y="1571055"/>
            <a:ext cx="5397395" cy="61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9"/>
              </a:lnSpc>
              <a:spcBef>
                <a:spcPct val="0"/>
              </a:spcBef>
            </a:pPr>
            <a:r>
              <a:rPr lang="en-US" b="true" sz="3628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Fully Connected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5630" y="8869017"/>
            <a:ext cx="4896740" cy="3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Fully Connected Layer Waveform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522413"/>
            <a:ext cx="865988" cy="865988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53545" y="3237038"/>
            <a:ext cx="15705755" cy="3180415"/>
          </a:xfrm>
          <a:custGeom>
            <a:avLst/>
            <a:gdLst/>
            <a:ahLst/>
            <a:cxnLst/>
            <a:rect r="r" b="b" t="t" l="l"/>
            <a:pathLst>
              <a:path h="3180415" w="15705755">
                <a:moveTo>
                  <a:pt x="0" y="0"/>
                </a:moveTo>
                <a:lnTo>
                  <a:pt x="15705755" y="0"/>
                </a:lnTo>
                <a:lnTo>
                  <a:pt x="15705755" y="3180415"/>
                </a:lnTo>
                <a:lnTo>
                  <a:pt x="0" y="3180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49067" y="601662"/>
            <a:ext cx="238986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3545" y="1736178"/>
            <a:ext cx="633900" cy="39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9287" y="1628283"/>
            <a:ext cx="3139657" cy="58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  <a:spcBef>
                <a:spcPct val="0"/>
              </a:spcBef>
            </a:pPr>
            <a:r>
              <a:rPr lang="en-US" b="true" sz="344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ArgMax Layer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12489" y="6972124"/>
            <a:ext cx="3663022" cy="3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ArgMax Layer Waveform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5561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0644" y="2832530"/>
            <a:ext cx="2691700" cy="2700059"/>
          </a:xfrm>
          <a:custGeom>
            <a:avLst/>
            <a:gdLst/>
            <a:ahLst/>
            <a:cxnLst/>
            <a:rect r="r" b="b" t="t" l="l"/>
            <a:pathLst>
              <a:path h="2700059" w="2691700">
                <a:moveTo>
                  <a:pt x="0" y="0"/>
                </a:moveTo>
                <a:lnTo>
                  <a:pt x="2691700" y="0"/>
                </a:lnTo>
                <a:lnTo>
                  <a:pt x="2691700" y="2700060"/>
                </a:lnTo>
                <a:lnTo>
                  <a:pt x="0" y="2700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24885" y="2832530"/>
            <a:ext cx="12934415" cy="2700059"/>
          </a:xfrm>
          <a:custGeom>
            <a:avLst/>
            <a:gdLst/>
            <a:ahLst/>
            <a:cxnLst/>
            <a:rect r="r" b="b" t="t" l="l"/>
            <a:pathLst>
              <a:path h="2700059" w="12934415">
                <a:moveTo>
                  <a:pt x="0" y="0"/>
                </a:moveTo>
                <a:lnTo>
                  <a:pt x="12934415" y="0"/>
                </a:lnTo>
                <a:lnTo>
                  <a:pt x="12934415" y="2700060"/>
                </a:lnTo>
                <a:lnTo>
                  <a:pt x="0" y="270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5561" y="6218390"/>
            <a:ext cx="2706783" cy="2670328"/>
          </a:xfrm>
          <a:custGeom>
            <a:avLst/>
            <a:gdLst/>
            <a:ahLst/>
            <a:cxnLst/>
            <a:rect r="r" b="b" t="t" l="l"/>
            <a:pathLst>
              <a:path h="2670328" w="2706783">
                <a:moveTo>
                  <a:pt x="0" y="0"/>
                </a:moveTo>
                <a:lnTo>
                  <a:pt x="2706783" y="0"/>
                </a:lnTo>
                <a:lnTo>
                  <a:pt x="2706783" y="2670328"/>
                </a:lnTo>
                <a:lnTo>
                  <a:pt x="0" y="2670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09801" y="6479024"/>
            <a:ext cx="12934415" cy="2134179"/>
          </a:xfrm>
          <a:custGeom>
            <a:avLst/>
            <a:gdLst/>
            <a:ahLst/>
            <a:cxnLst/>
            <a:rect r="r" b="b" t="t" l="l"/>
            <a:pathLst>
              <a:path h="2134179" w="12934415">
                <a:moveTo>
                  <a:pt x="0" y="0"/>
                </a:moveTo>
                <a:lnTo>
                  <a:pt x="12934416" y="0"/>
                </a:lnTo>
                <a:lnTo>
                  <a:pt x="12934416" y="2134179"/>
                </a:lnTo>
                <a:lnTo>
                  <a:pt x="0" y="213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1342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34824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Module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2797633"/>
            <a:ext cx="2579761" cy="2557648"/>
          </a:xfrm>
          <a:custGeom>
            <a:avLst/>
            <a:gdLst/>
            <a:ahLst/>
            <a:cxnLst/>
            <a:rect r="r" b="b" t="t" l="l"/>
            <a:pathLst>
              <a:path h="2557648" w="2579761">
                <a:moveTo>
                  <a:pt x="0" y="0"/>
                </a:moveTo>
                <a:lnTo>
                  <a:pt x="2579761" y="0"/>
                </a:lnTo>
                <a:lnTo>
                  <a:pt x="2579761" y="2557649"/>
                </a:lnTo>
                <a:lnTo>
                  <a:pt x="0" y="2557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5191" y="2797633"/>
            <a:ext cx="12589026" cy="2517805"/>
          </a:xfrm>
          <a:custGeom>
            <a:avLst/>
            <a:gdLst/>
            <a:ahLst/>
            <a:cxnLst/>
            <a:rect r="r" b="b" t="t" l="l"/>
            <a:pathLst>
              <a:path h="2517805" w="12589026">
                <a:moveTo>
                  <a:pt x="0" y="0"/>
                </a:moveTo>
                <a:lnTo>
                  <a:pt x="12589026" y="0"/>
                </a:lnTo>
                <a:lnTo>
                  <a:pt x="12589026" y="2517806"/>
                </a:lnTo>
                <a:lnTo>
                  <a:pt x="0" y="2517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0948" y="6088707"/>
            <a:ext cx="2712866" cy="2695531"/>
          </a:xfrm>
          <a:custGeom>
            <a:avLst/>
            <a:gdLst/>
            <a:ahLst/>
            <a:cxnLst/>
            <a:rect r="r" b="b" t="t" l="l"/>
            <a:pathLst>
              <a:path h="2695531" w="2712866">
                <a:moveTo>
                  <a:pt x="0" y="0"/>
                </a:moveTo>
                <a:lnTo>
                  <a:pt x="2712865" y="0"/>
                </a:lnTo>
                <a:lnTo>
                  <a:pt x="2712865" y="2695531"/>
                </a:lnTo>
                <a:lnTo>
                  <a:pt x="0" y="2695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55191" y="6088707"/>
            <a:ext cx="12589026" cy="2769586"/>
          </a:xfrm>
          <a:custGeom>
            <a:avLst/>
            <a:gdLst/>
            <a:ahLst/>
            <a:cxnLst/>
            <a:rect r="r" b="b" t="t" l="l"/>
            <a:pathLst>
              <a:path h="2769586" w="12589026">
                <a:moveTo>
                  <a:pt x="0" y="0"/>
                </a:moveTo>
                <a:lnTo>
                  <a:pt x="12589026" y="0"/>
                </a:lnTo>
                <a:lnTo>
                  <a:pt x="12589026" y="2769585"/>
                </a:lnTo>
                <a:lnTo>
                  <a:pt x="0" y="2769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3281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6763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Module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2797633"/>
            <a:ext cx="2552332" cy="2552332"/>
          </a:xfrm>
          <a:custGeom>
            <a:avLst/>
            <a:gdLst/>
            <a:ahLst/>
            <a:cxnLst/>
            <a:rect r="r" b="b" t="t" l="l"/>
            <a:pathLst>
              <a:path h="2552332" w="2552332">
                <a:moveTo>
                  <a:pt x="0" y="0"/>
                </a:moveTo>
                <a:lnTo>
                  <a:pt x="2552332" y="0"/>
                </a:lnTo>
                <a:lnTo>
                  <a:pt x="2552332" y="2552332"/>
                </a:lnTo>
                <a:lnTo>
                  <a:pt x="0" y="2552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5191" y="2797633"/>
            <a:ext cx="12604109" cy="2552332"/>
          </a:xfrm>
          <a:custGeom>
            <a:avLst/>
            <a:gdLst/>
            <a:ahLst/>
            <a:cxnLst/>
            <a:rect r="r" b="b" t="t" l="l"/>
            <a:pathLst>
              <a:path h="2552332" w="12604109">
                <a:moveTo>
                  <a:pt x="0" y="0"/>
                </a:moveTo>
                <a:lnTo>
                  <a:pt x="12604109" y="0"/>
                </a:lnTo>
                <a:lnTo>
                  <a:pt x="12604109" y="2552332"/>
                </a:lnTo>
                <a:lnTo>
                  <a:pt x="0" y="255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9883" y="6088707"/>
            <a:ext cx="2631108" cy="2631108"/>
          </a:xfrm>
          <a:custGeom>
            <a:avLst/>
            <a:gdLst/>
            <a:ahLst/>
            <a:cxnLst/>
            <a:rect r="r" b="b" t="t" l="l"/>
            <a:pathLst>
              <a:path h="2631108" w="2631108">
                <a:moveTo>
                  <a:pt x="0" y="0"/>
                </a:moveTo>
                <a:lnTo>
                  <a:pt x="2631108" y="0"/>
                </a:lnTo>
                <a:lnTo>
                  <a:pt x="2631108" y="2631107"/>
                </a:lnTo>
                <a:lnTo>
                  <a:pt x="0" y="2631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55191" y="6088707"/>
            <a:ext cx="12604109" cy="2631108"/>
          </a:xfrm>
          <a:custGeom>
            <a:avLst/>
            <a:gdLst/>
            <a:ahLst/>
            <a:cxnLst/>
            <a:rect r="r" b="b" t="t" l="l"/>
            <a:pathLst>
              <a:path h="2631108" w="12604109">
                <a:moveTo>
                  <a:pt x="0" y="0"/>
                </a:moveTo>
                <a:lnTo>
                  <a:pt x="12604109" y="0"/>
                </a:lnTo>
                <a:lnTo>
                  <a:pt x="12604109" y="2631107"/>
                </a:lnTo>
                <a:lnTo>
                  <a:pt x="0" y="2631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3281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6763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Module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2797633"/>
            <a:ext cx="2608529" cy="2583842"/>
          </a:xfrm>
          <a:custGeom>
            <a:avLst/>
            <a:gdLst/>
            <a:ahLst/>
            <a:cxnLst/>
            <a:rect r="r" b="b" t="t" l="l"/>
            <a:pathLst>
              <a:path h="2583842" w="2608529">
                <a:moveTo>
                  <a:pt x="0" y="0"/>
                </a:moveTo>
                <a:lnTo>
                  <a:pt x="2608529" y="0"/>
                </a:lnTo>
                <a:lnTo>
                  <a:pt x="2608529" y="2583843"/>
                </a:lnTo>
                <a:lnTo>
                  <a:pt x="0" y="2583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5191" y="2797633"/>
            <a:ext cx="12604109" cy="2583842"/>
          </a:xfrm>
          <a:custGeom>
            <a:avLst/>
            <a:gdLst/>
            <a:ahLst/>
            <a:cxnLst/>
            <a:rect r="r" b="b" t="t" l="l"/>
            <a:pathLst>
              <a:path h="2583842" w="12604109">
                <a:moveTo>
                  <a:pt x="0" y="0"/>
                </a:moveTo>
                <a:lnTo>
                  <a:pt x="12604109" y="0"/>
                </a:lnTo>
                <a:lnTo>
                  <a:pt x="12604109" y="2583843"/>
                </a:lnTo>
                <a:lnTo>
                  <a:pt x="0" y="258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7500" y="6183924"/>
            <a:ext cx="2608529" cy="2591424"/>
          </a:xfrm>
          <a:custGeom>
            <a:avLst/>
            <a:gdLst/>
            <a:ahLst/>
            <a:cxnLst/>
            <a:rect r="r" b="b" t="t" l="l"/>
            <a:pathLst>
              <a:path h="2591424" w="2608529">
                <a:moveTo>
                  <a:pt x="0" y="0"/>
                </a:moveTo>
                <a:lnTo>
                  <a:pt x="2608529" y="0"/>
                </a:lnTo>
                <a:lnTo>
                  <a:pt x="2608529" y="2591423"/>
                </a:lnTo>
                <a:lnTo>
                  <a:pt x="0" y="259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55191" y="6183924"/>
            <a:ext cx="12604109" cy="2631108"/>
          </a:xfrm>
          <a:custGeom>
            <a:avLst/>
            <a:gdLst/>
            <a:ahLst/>
            <a:cxnLst/>
            <a:rect r="r" b="b" t="t" l="l"/>
            <a:pathLst>
              <a:path h="2631108" w="12604109">
                <a:moveTo>
                  <a:pt x="0" y="0"/>
                </a:moveTo>
                <a:lnTo>
                  <a:pt x="12604109" y="0"/>
                </a:lnTo>
                <a:lnTo>
                  <a:pt x="12604109" y="2631108"/>
                </a:lnTo>
                <a:lnTo>
                  <a:pt x="0" y="2631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3281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6763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Module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7500" y="2797633"/>
            <a:ext cx="2831526" cy="2851680"/>
          </a:xfrm>
          <a:custGeom>
            <a:avLst/>
            <a:gdLst/>
            <a:ahLst/>
            <a:cxnLst/>
            <a:rect r="r" b="b" t="t" l="l"/>
            <a:pathLst>
              <a:path h="2851680" w="2831526">
                <a:moveTo>
                  <a:pt x="0" y="0"/>
                </a:moveTo>
                <a:lnTo>
                  <a:pt x="2831527" y="0"/>
                </a:lnTo>
                <a:lnTo>
                  <a:pt x="2831527" y="2851680"/>
                </a:lnTo>
                <a:lnTo>
                  <a:pt x="0" y="2851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5191" y="2797633"/>
            <a:ext cx="12604109" cy="2851680"/>
          </a:xfrm>
          <a:custGeom>
            <a:avLst/>
            <a:gdLst/>
            <a:ahLst/>
            <a:cxnLst/>
            <a:rect r="r" b="b" t="t" l="l"/>
            <a:pathLst>
              <a:path h="2851680" w="12604109">
                <a:moveTo>
                  <a:pt x="0" y="0"/>
                </a:moveTo>
                <a:lnTo>
                  <a:pt x="12604109" y="0"/>
                </a:lnTo>
                <a:lnTo>
                  <a:pt x="12604109" y="2851680"/>
                </a:lnTo>
                <a:lnTo>
                  <a:pt x="0" y="285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7500" y="6183924"/>
            <a:ext cx="2831526" cy="2807256"/>
          </a:xfrm>
          <a:custGeom>
            <a:avLst/>
            <a:gdLst/>
            <a:ahLst/>
            <a:cxnLst/>
            <a:rect r="r" b="b" t="t" l="l"/>
            <a:pathLst>
              <a:path h="2807256" w="2831526">
                <a:moveTo>
                  <a:pt x="0" y="0"/>
                </a:moveTo>
                <a:lnTo>
                  <a:pt x="2831527" y="0"/>
                </a:lnTo>
                <a:lnTo>
                  <a:pt x="2831527" y="2807256"/>
                </a:lnTo>
                <a:lnTo>
                  <a:pt x="0" y="2807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655191" y="6358651"/>
            <a:ext cx="12604109" cy="2457801"/>
          </a:xfrm>
          <a:custGeom>
            <a:avLst/>
            <a:gdLst/>
            <a:ahLst/>
            <a:cxnLst/>
            <a:rect r="r" b="b" t="t" l="l"/>
            <a:pathLst>
              <a:path h="2457801" w="12604109">
                <a:moveTo>
                  <a:pt x="0" y="0"/>
                </a:moveTo>
                <a:lnTo>
                  <a:pt x="12604109" y="0"/>
                </a:lnTo>
                <a:lnTo>
                  <a:pt x="12604109" y="2457801"/>
                </a:lnTo>
                <a:lnTo>
                  <a:pt x="0" y="245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53281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46763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 Module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12104" y="5650987"/>
            <a:ext cx="5425256" cy="3616838"/>
          </a:xfrm>
          <a:custGeom>
            <a:avLst/>
            <a:gdLst/>
            <a:ahLst/>
            <a:cxnLst/>
            <a:rect r="r" b="b" t="t" l="l"/>
            <a:pathLst>
              <a:path h="3616838" w="5425256">
                <a:moveTo>
                  <a:pt x="0" y="0"/>
                </a:moveTo>
                <a:lnTo>
                  <a:pt x="5425257" y="0"/>
                </a:lnTo>
                <a:lnTo>
                  <a:pt x="5425257" y="3616838"/>
                </a:lnTo>
                <a:lnTo>
                  <a:pt x="0" y="361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12104" y="1028700"/>
            <a:ext cx="5425256" cy="4170031"/>
          </a:xfrm>
          <a:custGeom>
            <a:avLst/>
            <a:gdLst/>
            <a:ahLst/>
            <a:cxnLst/>
            <a:rect r="r" b="b" t="t" l="l"/>
            <a:pathLst>
              <a:path h="4170031" w="5425256">
                <a:moveTo>
                  <a:pt x="0" y="0"/>
                </a:moveTo>
                <a:lnTo>
                  <a:pt x="5425257" y="0"/>
                </a:lnTo>
                <a:lnTo>
                  <a:pt x="5425257" y="4170031"/>
                </a:lnTo>
                <a:lnTo>
                  <a:pt x="0" y="4170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81" r="-7177" b="-9589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00" y="1513399"/>
            <a:ext cx="7219128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500" y="3399178"/>
            <a:ext cx="8148820" cy="541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0377" indent="-260188" lvl="1">
              <a:lnSpc>
                <a:spcPts val="4820"/>
              </a:lnSpc>
              <a:buFont typeface="Arial"/>
              <a:buChar char="•"/>
            </a:pPr>
            <a:r>
              <a:rPr lang="en-US" sz="241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Handwritten digit recognition plays a critical role in various real-world applications (marking points, postal code reading, bank check processing, etc.).</a:t>
            </a:r>
          </a:p>
          <a:p>
            <a:pPr algn="just" marL="520377" indent="-260188" lvl="1">
              <a:lnSpc>
                <a:spcPts val="4820"/>
              </a:lnSpc>
              <a:buFont typeface="Arial"/>
              <a:buChar char="•"/>
            </a:pPr>
            <a:r>
              <a:rPr lang="en-US" sz="241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Field-programmable gate arrays (FPGAs) have become a pivotal hardware platform for speeding up machine-learning workloads.</a:t>
            </a:r>
          </a:p>
          <a:p>
            <a:pPr algn="just" marL="520377" indent="-260188" lvl="1">
              <a:lnSpc>
                <a:spcPts val="4820"/>
              </a:lnSpc>
              <a:spcBef>
                <a:spcPct val="0"/>
              </a:spcBef>
              <a:buFont typeface="Arial"/>
              <a:buChar char="•"/>
            </a:pPr>
            <a:r>
              <a:rPr lang="en-US" sz="241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Implementing efficient MNIST recognition models on FPGA still deals with challenges in terms of resource utilization, latency, memory space, and accuracy.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7500" y="2543315"/>
            <a:ext cx="5816715" cy="59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9"/>
              </a:lnSpc>
              <a:spcBef>
                <a:spcPct val="0"/>
              </a:spcBef>
            </a:pPr>
            <a:r>
              <a:rPr lang="en-US" b="true" sz="3506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Background and Context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7500" y="1456249"/>
            <a:ext cx="864023" cy="864023"/>
            <a:chOff x="0" y="0"/>
            <a:chExt cx="178502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01523" y="2588196"/>
            <a:ext cx="14124693" cy="6356112"/>
          </a:xfrm>
          <a:custGeom>
            <a:avLst/>
            <a:gdLst/>
            <a:ahLst/>
            <a:cxnLst/>
            <a:rect r="r" b="b" t="t" l="l"/>
            <a:pathLst>
              <a:path h="6356112" w="14124693">
                <a:moveTo>
                  <a:pt x="0" y="0"/>
                </a:moveTo>
                <a:lnTo>
                  <a:pt x="14124694" y="0"/>
                </a:lnTo>
                <a:lnTo>
                  <a:pt x="14124694" y="6356112"/>
                </a:lnTo>
                <a:lnTo>
                  <a:pt x="0" y="635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82180" y="601662"/>
            <a:ext cx="232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RESULT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3281" y="1669421"/>
            <a:ext cx="632461" cy="3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  <a:spcBef>
                <a:spcPct val="0"/>
              </a:spcBef>
            </a:pPr>
            <a:r>
              <a:rPr lang="en-US" b="true" sz="229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6763" y="1561728"/>
            <a:ext cx="2707287" cy="58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8"/>
              </a:lnSpc>
              <a:spcBef>
                <a:spcPct val="0"/>
              </a:spcBef>
            </a:pPr>
            <a:r>
              <a:rPr lang="en-US" b="true" sz="3442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FPGA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83121" y="9196069"/>
            <a:ext cx="5561498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Load Image First Convolutional Layer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5819" y="4538692"/>
            <a:ext cx="2456362" cy="128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9"/>
              </a:lnSpc>
            </a:pPr>
            <a:r>
              <a:rPr lang="en-US" sz="8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Demo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500" y="1522924"/>
            <a:ext cx="517280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500" y="2584307"/>
            <a:ext cx="2098522" cy="70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4"/>
              </a:lnSpc>
              <a:spcBef>
                <a:spcPct val="0"/>
              </a:spcBef>
            </a:pPr>
            <a:r>
              <a:rPr lang="en-US" b="true" sz="42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Success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2584307"/>
            <a:ext cx="2691889" cy="70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4"/>
              </a:lnSpc>
              <a:spcBef>
                <a:spcPct val="0"/>
              </a:spcBef>
            </a:pPr>
            <a:r>
              <a:rPr lang="en-US" b="true" sz="42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071" y="3311395"/>
            <a:ext cx="6769186" cy="188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Train and extract the weights and biases of the model.</a:t>
            </a:r>
          </a:p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Design and verify the neural network.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98857" y="3311395"/>
            <a:ext cx="6769186" cy="188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Lack of memory when implement onto FPGA.</a:t>
            </a:r>
          </a:p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real-time input due to lack of time.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59407" y="5668263"/>
            <a:ext cx="3118849" cy="70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4"/>
              </a:lnSpc>
              <a:spcBef>
                <a:spcPct val="0"/>
              </a:spcBef>
            </a:pPr>
            <a:r>
              <a:rPr lang="en-US" b="true" sz="421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14264" y="6395351"/>
            <a:ext cx="6769186" cy="252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Apply acceleration to speed up the execution time.</a:t>
            </a:r>
          </a:p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Implement real-time peripherals by using camera, sensors, etc.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2180" y="4716462"/>
            <a:ext cx="728364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 For Listening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43714" y="433029"/>
            <a:ext cx="4548682" cy="4548682"/>
          </a:xfrm>
          <a:custGeom>
            <a:avLst/>
            <a:gdLst/>
            <a:ahLst/>
            <a:cxnLst/>
            <a:rect r="r" b="b" t="t" l="l"/>
            <a:pathLst>
              <a:path h="4548682" w="4548682">
                <a:moveTo>
                  <a:pt x="0" y="0"/>
                </a:moveTo>
                <a:lnTo>
                  <a:pt x="4548682" y="0"/>
                </a:lnTo>
                <a:lnTo>
                  <a:pt x="4548682" y="4548683"/>
                </a:lnTo>
                <a:lnTo>
                  <a:pt x="0" y="454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86676" y="4634729"/>
            <a:ext cx="5390054" cy="5390054"/>
          </a:xfrm>
          <a:custGeom>
            <a:avLst/>
            <a:gdLst/>
            <a:ahLst/>
            <a:cxnLst/>
            <a:rect r="r" b="b" t="t" l="l"/>
            <a:pathLst>
              <a:path h="5390054" w="5390054">
                <a:moveTo>
                  <a:pt x="0" y="0"/>
                </a:moveTo>
                <a:lnTo>
                  <a:pt x="5390054" y="0"/>
                </a:lnTo>
                <a:lnTo>
                  <a:pt x="5390054" y="5390054"/>
                </a:lnTo>
                <a:lnTo>
                  <a:pt x="0" y="5390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555480"/>
            <a:ext cx="547464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7500" y="1513399"/>
            <a:ext cx="7064601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7500" y="3275353"/>
            <a:ext cx="8848888" cy="509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167" indent="-327084" lvl="1">
              <a:lnSpc>
                <a:spcPts val="6877"/>
              </a:lnSpc>
              <a:buFont typeface="Arial"/>
              <a:buChar char="•"/>
            </a:pPr>
            <a:r>
              <a:rPr lang="en-US" sz="3029" spc="13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Achieve real-time (&gt; 200 fps)</a:t>
            </a:r>
          </a:p>
          <a:p>
            <a:pPr algn="just" marL="654167" indent="-327084" lvl="1">
              <a:lnSpc>
                <a:spcPts val="6877"/>
              </a:lnSpc>
              <a:buFont typeface="Arial"/>
              <a:buChar char="•"/>
            </a:pPr>
            <a:r>
              <a:rPr lang="en-US" sz="3029" spc="13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High-accuracy (≥ 98 %)</a:t>
            </a:r>
          </a:p>
          <a:p>
            <a:pPr algn="just" marL="654167" indent="-327084" lvl="1">
              <a:lnSpc>
                <a:spcPts val="6877"/>
              </a:lnSpc>
              <a:buFont typeface="Arial"/>
              <a:buChar char="•"/>
            </a:pPr>
            <a:r>
              <a:rPr lang="en-US" sz="3029" spc="13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Standalone FPGA while staying within the device’s on-chip memory, power, and latency budgets</a:t>
            </a:r>
          </a:p>
          <a:p>
            <a:pPr algn="just" marL="654167" indent="-327084" lvl="1">
              <a:lnSpc>
                <a:spcPts val="6877"/>
              </a:lnSpc>
              <a:buFont typeface="Arial"/>
              <a:buChar char="•"/>
            </a:pPr>
            <a:r>
              <a:rPr lang="en-US" sz="3029" spc="13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resorting to an external CPU or GPU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7500" y="2543315"/>
            <a:ext cx="5816715" cy="59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9"/>
              </a:lnSpc>
              <a:spcBef>
                <a:spcPct val="0"/>
              </a:spcBef>
            </a:pPr>
            <a:r>
              <a:rPr lang="en-US" b="true" sz="3506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49575" y="4663798"/>
            <a:ext cx="2224739" cy="2224739"/>
          </a:xfrm>
          <a:custGeom>
            <a:avLst/>
            <a:gdLst/>
            <a:ahLst/>
            <a:cxnLst/>
            <a:rect r="r" b="b" t="t" l="l"/>
            <a:pathLst>
              <a:path h="2224739" w="2224739">
                <a:moveTo>
                  <a:pt x="0" y="0"/>
                </a:moveTo>
                <a:lnTo>
                  <a:pt x="2224739" y="0"/>
                </a:lnTo>
                <a:lnTo>
                  <a:pt x="2224739" y="2224738"/>
                </a:lnTo>
                <a:lnTo>
                  <a:pt x="0" y="222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57665" y="1507765"/>
            <a:ext cx="2216649" cy="2204558"/>
          </a:xfrm>
          <a:custGeom>
            <a:avLst/>
            <a:gdLst/>
            <a:ahLst/>
            <a:cxnLst/>
            <a:rect r="r" b="b" t="t" l="l"/>
            <a:pathLst>
              <a:path h="2204558" w="2216649">
                <a:moveTo>
                  <a:pt x="0" y="0"/>
                </a:moveTo>
                <a:lnTo>
                  <a:pt x="2216649" y="0"/>
                </a:lnTo>
                <a:lnTo>
                  <a:pt x="2216649" y="2204558"/>
                </a:lnTo>
                <a:lnTo>
                  <a:pt x="0" y="220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54742" y="1507765"/>
            <a:ext cx="2204558" cy="2204558"/>
          </a:xfrm>
          <a:custGeom>
            <a:avLst/>
            <a:gdLst/>
            <a:ahLst/>
            <a:cxnLst/>
            <a:rect r="r" b="b" t="t" l="l"/>
            <a:pathLst>
              <a:path h="2204558" w="2204558">
                <a:moveTo>
                  <a:pt x="0" y="0"/>
                </a:moveTo>
                <a:lnTo>
                  <a:pt x="2204558" y="0"/>
                </a:lnTo>
                <a:lnTo>
                  <a:pt x="2204558" y="2204558"/>
                </a:lnTo>
                <a:lnTo>
                  <a:pt x="0" y="2204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54742" y="4505891"/>
            <a:ext cx="2204558" cy="2204558"/>
          </a:xfrm>
          <a:custGeom>
            <a:avLst/>
            <a:gdLst/>
            <a:ahLst/>
            <a:cxnLst/>
            <a:rect r="r" b="b" t="t" l="l"/>
            <a:pathLst>
              <a:path h="2204558" w="2204558">
                <a:moveTo>
                  <a:pt x="0" y="0"/>
                </a:moveTo>
                <a:lnTo>
                  <a:pt x="2204558" y="0"/>
                </a:lnTo>
                <a:lnTo>
                  <a:pt x="2204558" y="2204557"/>
                </a:lnTo>
                <a:lnTo>
                  <a:pt x="0" y="2204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94340" y="7372955"/>
            <a:ext cx="2898430" cy="2049395"/>
          </a:xfrm>
          <a:custGeom>
            <a:avLst/>
            <a:gdLst/>
            <a:ahLst/>
            <a:cxnLst/>
            <a:rect r="r" b="b" t="t" l="l"/>
            <a:pathLst>
              <a:path h="2049395" w="2898430">
                <a:moveTo>
                  <a:pt x="0" y="0"/>
                </a:moveTo>
                <a:lnTo>
                  <a:pt x="2898430" y="0"/>
                </a:lnTo>
                <a:lnTo>
                  <a:pt x="2898430" y="2049395"/>
                </a:lnTo>
                <a:lnTo>
                  <a:pt x="0" y="20493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7500" y="1522924"/>
            <a:ext cx="4304467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75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7500" y="3104994"/>
            <a:ext cx="9498067" cy="37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075" indent="-333037" lvl="1">
              <a:lnSpc>
                <a:spcPts val="7712"/>
              </a:lnSpc>
              <a:buAutoNum type="arabicPeriod" startAt="1"/>
            </a:pPr>
            <a:r>
              <a:rPr lang="en-US" b="true" sz="3085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Achieve robust model accuracy</a:t>
            </a:r>
          </a:p>
          <a:p>
            <a:pPr algn="just" marL="666075" indent="-333037" lvl="1">
              <a:lnSpc>
                <a:spcPts val="7712"/>
              </a:lnSpc>
              <a:buAutoNum type="arabicPeriod" startAt="1"/>
            </a:pPr>
            <a:r>
              <a:rPr lang="en-US" b="true" sz="3085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Design &amp; verify every layer in hardware</a:t>
            </a:r>
          </a:p>
          <a:p>
            <a:pPr algn="just" marL="666075" indent="-333037" lvl="1">
              <a:lnSpc>
                <a:spcPts val="7712"/>
              </a:lnSpc>
              <a:buAutoNum type="arabicPeriod" startAt="1"/>
            </a:pPr>
            <a:r>
              <a:rPr lang="en-US" b="true" sz="3085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Validate the complete inference pipeline</a:t>
            </a:r>
          </a:p>
          <a:p>
            <a:pPr algn="just" marL="666075" indent="-333037" lvl="1">
              <a:lnSpc>
                <a:spcPts val="7712"/>
              </a:lnSpc>
              <a:buAutoNum type="arabicPeriod" startAt="1"/>
            </a:pPr>
            <a:r>
              <a:rPr lang="en-US" b="true" sz="3085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Synthesize and implement on the FPGA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1766" y="518478"/>
            <a:ext cx="4304467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75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WORKFLOW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027618" y="1861649"/>
            <a:ext cx="10580004" cy="7804993"/>
            <a:chOff x="0" y="0"/>
            <a:chExt cx="14106672" cy="1040665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444450" y="0"/>
              <a:ext cx="2766234" cy="1327045"/>
              <a:chOff x="0" y="0"/>
              <a:chExt cx="626533" cy="30056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26533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626533">
                    <a:moveTo>
                      <a:pt x="0" y="0"/>
                    </a:moveTo>
                    <a:lnTo>
                      <a:pt x="626533" y="0"/>
                    </a:lnTo>
                    <a:lnTo>
                      <a:pt x="626533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26533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Select</a:t>
                </a:r>
              </a:p>
              <a:p>
                <a:pPr algn="ctr">
                  <a:lnSpc>
                    <a:spcPts val="2799"/>
                  </a:lnSpc>
                </a:pPr>
                <a:r>
                  <a:rPr lang="en-US" b="true" sz="19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CNN model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2318466"/>
              <a:ext cx="3655135" cy="1327045"/>
              <a:chOff x="0" y="0"/>
              <a:chExt cx="827863" cy="30056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27863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827863">
                    <a:moveTo>
                      <a:pt x="0" y="0"/>
                    </a:moveTo>
                    <a:lnTo>
                      <a:pt x="827863" y="0"/>
                    </a:lnTo>
                    <a:lnTo>
                      <a:pt x="827863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27863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b="true" sz="19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Create custom CNN model </a:t>
                </a: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30188" y="4636110"/>
              <a:ext cx="3394758" cy="1327045"/>
              <a:chOff x="0" y="0"/>
              <a:chExt cx="768890" cy="30056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68890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768890">
                    <a:moveTo>
                      <a:pt x="0" y="0"/>
                    </a:moveTo>
                    <a:lnTo>
                      <a:pt x="768890" y="0"/>
                    </a:lnTo>
                    <a:lnTo>
                      <a:pt x="768890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768890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b="true" sz="1999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Design each layer in Verilog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76821" y="2318466"/>
              <a:ext cx="3302956" cy="1327045"/>
              <a:chOff x="0" y="0"/>
              <a:chExt cx="748097" cy="30056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48097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748097">
                    <a:moveTo>
                      <a:pt x="0" y="0"/>
                    </a:moveTo>
                    <a:lnTo>
                      <a:pt x="748097" y="0"/>
                    </a:lnTo>
                    <a:lnTo>
                      <a:pt x="748097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748097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Train</a:t>
                </a:r>
              </a:p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custom model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3655135" y="2981988"/>
              <a:ext cx="1421686" cy="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0574874" y="2122422"/>
              <a:ext cx="3134381" cy="1719133"/>
              <a:chOff x="0" y="0"/>
              <a:chExt cx="709916" cy="38937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709916" cy="389372"/>
              </a:xfrm>
              <a:custGeom>
                <a:avLst/>
                <a:gdLst/>
                <a:ahLst/>
                <a:cxnLst/>
                <a:rect r="r" b="b" t="t" l="l"/>
                <a:pathLst>
                  <a:path h="389372" w="709916">
                    <a:moveTo>
                      <a:pt x="0" y="0"/>
                    </a:moveTo>
                    <a:lnTo>
                      <a:pt x="709916" y="0"/>
                    </a:lnTo>
                    <a:lnTo>
                      <a:pt x="709916" y="389372"/>
                    </a:lnTo>
                    <a:lnTo>
                      <a:pt x="0" y="38937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709916" cy="427472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Extract </a:t>
                </a:r>
              </a:p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weights and biases</a:t>
                </a:r>
              </a:p>
            </p:txBody>
          </p:sp>
        </p:grpSp>
        <p:sp>
          <p:nvSpPr>
            <p:cNvPr name="AutoShape 31" id="31"/>
            <p:cNvSpPr/>
            <p:nvPr/>
          </p:nvSpPr>
          <p:spPr>
            <a:xfrm>
              <a:off x="8379777" y="2981988"/>
              <a:ext cx="2195096" cy="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2" id="32"/>
            <p:cNvGrpSpPr/>
            <p:nvPr/>
          </p:nvGrpSpPr>
          <p:grpSpPr>
            <a:xfrm rot="0">
              <a:off x="10574874" y="6927069"/>
              <a:ext cx="3134381" cy="1327045"/>
              <a:chOff x="0" y="0"/>
              <a:chExt cx="709916" cy="300567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709916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709916">
                    <a:moveTo>
                      <a:pt x="0" y="0"/>
                    </a:moveTo>
                    <a:lnTo>
                      <a:pt x="709916" y="0"/>
                    </a:lnTo>
                    <a:lnTo>
                      <a:pt x="709916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709916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Synthesize on Quartus</a:t>
                </a:r>
              </a:p>
            </p:txBody>
          </p:sp>
        </p:grpSp>
        <p:sp>
          <p:nvSpPr>
            <p:cNvPr name="AutoShape 35" id="35"/>
            <p:cNvSpPr/>
            <p:nvPr/>
          </p:nvSpPr>
          <p:spPr>
            <a:xfrm>
              <a:off x="1827567" y="3645510"/>
              <a:ext cx="0" cy="99060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6" id="36"/>
            <p:cNvGrpSpPr/>
            <p:nvPr/>
          </p:nvGrpSpPr>
          <p:grpSpPr>
            <a:xfrm rot="0">
              <a:off x="5076821" y="4636110"/>
              <a:ext cx="3302956" cy="1327045"/>
              <a:chOff x="0" y="0"/>
              <a:chExt cx="748097" cy="30056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48097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748097">
                    <a:moveTo>
                      <a:pt x="0" y="0"/>
                    </a:moveTo>
                    <a:lnTo>
                      <a:pt x="748097" y="0"/>
                    </a:lnTo>
                    <a:lnTo>
                      <a:pt x="748097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748097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Validate each layer</a:t>
                </a:r>
              </a:p>
            </p:txBody>
          </p:sp>
        </p:grpSp>
        <p:sp>
          <p:nvSpPr>
            <p:cNvPr name="AutoShape 39" id="39"/>
            <p:cNvSpPr/>
            <p:nvPr/>
          </p:nvSpPr>
          <p:spPr>
            <a:xfrm>
              <a:off x="3524946" y="5299633"/>
              <a:ext cx="1551875" cy="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0" id="40"/>
            <p:cNvGrpSpPr/>
            <p:nvPr/>
          </p:nvGrpSpPr>
          <p:grpSpPr>
            <a:xfrm rot="0">
              <a:off x="10177456" y="4440066"/>
              <a:ext cx="3929216" cy="1719133"/>
              <a:chOff x="0" y="0"/>
              <a:chExt cx="889941" cy="38937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89941" cy="389372"/>
              </a:xfrm>
              <a:custGeom>
                <a:avLst/>
                <a:gdLst/>
                <a:ahLst/>
                <a:cxnLst/>
                <a:rect r="r" b="b" t="t" l="l"/>
                <a:pathLst>
                  <a:path h="389372" w="889941">
                    <a:moveTo>
                      <a:pt x="0" y="0"/>
                    </a:moveTo>
                    <a:lnTo>
                      <a:pt x="889941" y="0"/>
                    </a:lnTo>
                    <a:lnTo>
                      <a:pt x="889941" y="389372"/>
                    </a:lnTo>
                    <a:lnTo>
                      <a:pt x="0" y="38937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889941" cy="427472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Simulate full layer CNN model in ModelSim</a:t>
                </a:r>
              </a:p>
            </p:txBody>
          </p:sp>
        </p:grpSp>
        <p:sp>
          <p:nvSpPr>
            <p:cNvPr name="AutoShape 43" id="43"/>
            <p:cNvSpPr/>
            <p:nvPr/>
          </p:nvSpPr>
          <p:spPr>
            <a:xfrm>
              <a:off x="8379777" y="5299633"/>
              <a:ext cx="1797679" cy="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12142064" y="3841554"/>
              <a:ext cx="0" cy="598512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10574874" y="9079613"/>
              <a:ext cx="3134381" cy="1327045"/>
              <a:chOff x="0" y="0"/>
              <a:chExt cx="709916" cy="30056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709916" cy="300567"/>
              </a:xfrm>
              <a:custGeom>
                <a:avLst/>
                <a:gdLst/>
                <a:ahLst/>
                <a:cxnLst/>
                <a:rect r="r" b="b" t="t" l="l"/>
                <a:pathLst>
                  <a:path h="300567" w="709916">
                    <a:moveTo>
                      <a:pt x="0" y="0"/>
                    </a:moveTo>
                    <a:lnTo>
                      <a:pt x="709916" y="0"/>
                    </a:lnTo>
                    <a:lnTo>
                      <a:pt x="709916" y="300567"/>
                    </a:lnTo>
                    <a:lnTo>
                      <a:pt x="0" y="300567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709916" cy="338667"/>
              </a:xfrm>
              <a:prstGeom prst="rect">
                <a:avLst/>
              </a:prstGeom>
            </p:spPr>
            <p:txBody>
              <a:bodyPr anchor="ctr" rtlCol="false" tIns="74763" lIns="74763" bIns="74763" rIns="74763"/>
              <a:lstStyle/>
              <a:p>
                <a:pPr algn="ctr">
                  <a:lnSpc>
                    <a:spcPts val="2799"/>
                  </a:lnSpc>
                </a:pPr>
                <a:r>
                  <a:rPr lang="en-US" sz="1999" b="true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Deploy on board</a:t>
                </a:r>
              </a:p>
            </p:txBody>
          </p:sp>
        </p:grpSp>
        <p:sp>
          <p:nvSpPr>
            <p:cNvPr name="AutoShape 48" id="48"/>
            <p:cNvSpPr/>
            <p:nvPr/>
          </p:nvSpPr>
          <p:spPr>
            <a:xfrm flipH="true">
              <a:off x="1827567" y="1327045"/>
              <a:ext cx="0" cy="99142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12142064" y="6159199"/>
              <a:ext cx="0" cy="767869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12142064" y="8254113"/>
              <a:ext cx="0" cy="825500"/>
            </a:xfrm>
            <a:prstGeom prst="line">
              <a:avLst/>
            </a:prstGeom>
            <a:ln cap="flat" w="762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5236" y="6019164"/>
            <a:ext cx="16875972" cy="3501581"/>
            <a:chOff x="0" y="0"/>
            <a:chExt cx="22501296" cy="46687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8584788" y="0"/>
              <a:ext cx="3916508" cy="4668775"/>
              <a:chOff x="0" y="0"/>
              <a:chExt cx="1305503" cy="155625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05503" cy="1556258"/>
              </a:xfrm>
              <a:custGeom>
                <a:avLst/>
                <a:gdLst/>
                <a:ahLst/>
                <a:cxnLst/>
                <a:rect r="r" b="b" t="t" l="l"/>
                <a:pathLst>
                  <a:path h="1556258" w="1305503">
                    <a:moveTo>
                      <a:pt x="0" y="0"/>
                    </a:moveTo>
                    <a:lnTo>
                      <a:pt x="1305503" y="0"/>
                    </a:lnTo>
                    <a:lnTo>
                      <a:pt x="1305503" y="1556258"/>
                    </a:lnTo>
                    <a:lnTo>
                      <a:pt x="0" y="155625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305503" cy="15753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22868" cy="4668775"/>
            </a:xfrm>
            <a:custGeom>
              <a:avLst/>
              <a:gdLst/>
              <a:ahLst/>
              <a:cxnLst/>
              <a:rect r="r" b="b" t="t" l="l"/>
              <a:pathLst>
                <a:path h="4668775" w="20922868">
                  <a:moveTo>
                    <a:pt x="0" y="0"/>
                  </a:moveTo>
                  <a:lnTo>
                    <a:pt x="20922868" y="0"/>
                  </a:lnTo>
                  <a:lnTo>
                    <a:pt x="20922868" y="4668775"/>
                  </a:lnTo>
                  <a:lnTo>
                    <a:pt x="0" y="4668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31" t="-9087" r="0" b="-5009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6584004" y="2656586"/>
              <a:ext cx="1839151" cy="773962"/>
              <a:chOff x="0" y="0"/>
              <a:chExt cx="613050" cy="2579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13050" cy="257987"/>
              </a:xfrm>
              <a:custGeom>
                <a:avLst/>
                <a:gdLst/>
                <a:ahLst/>
                <a:cxnLst/>
                <a:rect r="r" b="b" t="t" l="l"/>
                <a:pathLst>
                  <a:path h="257987" w="613050">
                    <a:moveTo>
                      <a:pt x="0" y="0"/>
                    </a:moveTo>
                    <a:lnTo>
                      <a:pt x="613050" y="0"/>
                    </a:lnTo>
                    <a:lnTo>
                      <a:pt x="613050" y="257987"/>
                    </a:lnTo>
                    <a:lnTo>
                      <a:pt x="0" y="25798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613050" cy="2770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8082635" y="333644"/>
              <a:ext cx="1665304" cy="475801"/>
            </a:xfrm>
            <a:custGeom>
              <a:avLst/>
              <a:gdLst/>
              <a:ahLst/>
              <a:cxnLst/>
              <a:rect r="r" b="b" t="t" l="l"/>
              <a:pathLst>
                <a:path h="475801" w="1665304">
                  <a:moveTo>
                    <a:pt x="0" y="0"/>
                  </a:moveTo>
                  <a:lnTo>
                    <a:pt x="1665303" y="0"/>
                  </a:lnTo>
                  <a:lnTo>
                    <a:pt x="1665303" y="475801"/>
                  </a:lnTo>
                  <a:lnTo>
                    <a:pt x="0" y="475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92516" y="135842"/>
              <a:ext cx="1602199" cy="311155"/>
            </a:xfrm>
            <a:custGeom>
              <a:avLst/>
              <a:gdLst/>
              <a:ahLst/>
              <a:cxnLst/>
              <a:rect r="r" b="b" t="t" l="l"/>
              <a:pathLst>
                <a:path h="311155" w="1602199">
                  <a:moveTo>
                    <a:pt x="0" y="0"/>
                  </a:moveTo>
                  <a:lnTo>
                    <a:pt x="1602199" y="0"/>
                  </a:lnTo>
                  <a:lnTo>
                    <a:pt x="1602199" y="311155"/>
                  </a:lnTo>
                  <a:lnTo>
                    <a:pt x="0" y="311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714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8171528" y="2050050"/>
              <a:ext cx="2933312" cy="44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Fully Connected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921574" y="1107110"/>
              <a:ext cx="1284683" cy="44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  <a:spcBef>
                  <a:spcPct val="0"/>
                </a:spcBef>
              </a:pPr>
              <a:r>
                <a:rPr lang="en-US" b="true" sz="19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ArgMax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8584788" y="1547414"/>
              <a:ext cx="1958254" cy="491533"/>
              <a:chOff x="0" y="0"/>
              <a:chExt cx="652751" cy="16384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52751" cy="163844"/>
              </a:xfrm>
              <a:custGeom>
                <a:avLst/>
                <a:gdLst/>
                <a:ahLst/>
                <a:cxnLst/>
                <a:rect r="r" b="b" t="t" l="l"/>
                <a:pathLst>
                  <a:path h="163844" w="652751">
                    <a:moveTo>
                      <a:pt x="0" y="0"/>
                    </a:moveTo>
                    <a:lnTo>
                      <a:pt x="652751" y="0"/>
                    </a:lnTo>
                    <a:lnTo>
                      <a:pt x="652751" y="163844"/>
                    </a:lnTo>
                    <a:lnTo>
                      <a:pt x="0" y="16384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652751" cy="1828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37500" y="2556890"/>
            <a:ext cx="923596" cy="923596"/>
            <a:chOff x="0" y="0"/>
            <a:chExt cx="178502" cy="1785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499918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7500" y="1513399"/>
            <a:ext cx="5096823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86110" y="2761467"/>
            <a:ext cx="3524210" cy="51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2"/>
              </a:lnSpc>
              <a:spcBef>
                <a:spcPct val="0"/>
              </a:spcBef>
            </a:pPr>
            <a:r>
              <a:rPr lang="en-US" b="true" sz="3051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Logical Structure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1264" y="2797569"/>
            <a:ext cx="676068" cy="40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  <a:spcBef>
                <a:spcPct val="0"/>
              </a:spcBef>
            </a:pPr>
            <a:r>
              <a:rPr lang="en-US" b="true" sz="245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7500" y="3709086"/>
            <a:ext cx="15948800" cy="188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Two main layer levels, each level including a convolutional layer and a Max-ReLU activation layer.</a:t>
            </a:r>
          </a:p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Three 5x5 layers after two convolutional levels are flattened into a 1x75 array.</a:t>
            </a:r>
          </a:p>
          <a:p>
            <a:pPr algn="just" marL="555880" indent="-277940" lvl="1">
              <a:lnSpc>
                <a:spcPts val="5149"/>
              </a:lnSpc>
              <a:buFont typeface="Arial"/>
              <a:buChar char="•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Fully connected layer to transform into 1x10 array and the argmax function is applied to get the digit.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500" y="2569565"/>
            <a:ext cx="870120" cy="870120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67739" y="1028700"/>
            <a:ext cx="3898773" cy="8229600"/>
          </a:xfrm>
          <a:custGeom>
            <a:avLst/>
            <a:gdLst/>
            <a:ahLst/>
            <a:cxnLst/>
            <a:rect r="r" b="b" t="t" l="l"/>
            <a:pathLst>
              <a:path h="8229600" w="3898773">
                <a:moveTo>
                  <a:pt x="0" y="0"/>
                </a:moveTo>
                <a:lnTo>
                  <a:pt x="3898773" y="0"/>
                </a:lnTo>
                <a:lnTo>
                  <a:pt x="389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4099" y="2784578"/>
            <a:ext cx="636924" cy="39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b="true" sz="23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0449" y="2733163"/>
            <a:ext cx="398387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CNN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7500" y="3430161"/>
            <a:ext cx="10682167" cy="55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Import the PyTorch library.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Load the MNIST dataset to get training and testing data.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Design the architecture based on the logical structure.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Optimize the parameters before training.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Train the model to achieve the weights and biases of each layer.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Test the model with examples to validate the accuracy.</a:t>
            </a:r>
          </a:p>
          <a:p>
            <a:pPr algn="just" marL="555880" indent="-277940" lvl="1">
              <a:lnSpc>
                <a:spcPts val="6436"/>
              </a:lnSpc>
              <a:buAutoNum type="arabicPeriod" startAt="1"/>
            </a:pPr>
            <a:r>
              <a:rPr lang="en-US" sz="257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Save the weights and biases under .txt file for hex file conversion.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7500" y="1513399"/>
            <a:ext cx="5096823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7500" y="1456249"/>
            <a:ext cx="870120" cy="870120"/>
            <a:chOff x="0" y="0"/>
            <a:chExt cx="178502" cy="178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8133" y="174393"/>
            <a:ext cx="1259368" cy="1281856"/>
          </a:xfrm>
          <a:custGeom>
            <a:avLst/>
            <a:gdLst/>
            <a:ahLst/>
            <a:cxnLst/>
            <a:rect r="r" b="b" t="t" l="l"/>
            <a:pathLst>
              <a:path h="1281856" w="1259368">
                <a:moveTo>
                  <a:pt x="0" y="0"/>
                </a:moveTo>
                <a:lnTo>
                  <a:pt x="1259367" y="0"/>
                </a:lnTo>
                <a:lnTo>
                  <a:pt x="1259367" y="1281856"/>
                </a:lnTo>
                <a:lnTo>
                  <a:pt x="0" y="128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7500" y="2535919"/>
            <a:ext cx="5867300" cy="7236731"/>
          </a:xfrm>
          <a:custGeom>
            <a:avLst/>
            <a:gdLst/>
            <a:ahLst/>
            <a:cxnLst/>
            <a:rect r="r" b="b" t="t" l="l"/>
            <a:pathLst>
              <a:path h="7236731" w="5867300">
                <a:moveTo>
                  <a:pt x="0" y="0"/>
                </a:moveTo>
                <a:lnTo>
                  <a:pt x="5867301" y="0"/>
                </a:lnTo>
                <a:lnTo>
                  <a:pt x="5867301" y="7236731"/>
                </a:lnTo>
                <a:lnTo>
                  <a:pt x="0" y="723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58958" y="4345102"/>
            <a:ext cx="9136722" cy="3618365"/>
          </a:xfrm>
          <a:custGeom>
            <a:avLst/>
            <a:gdLst/>
            <a:ahLst/>
            <a:cxnLst/>
            <a:rect r="r" b="b" t="t" l="l"/>
            <a:pathLst>
              <a:path h="3618365" w="9136722">
                <a:moveTo>
                  <a:pt x="0" y="0"/>
                </a:moveTo>
                <a:lnTo>
                  <a:pt x="9136722" y="0"/>
                </a:lnTo>
                <a:lnTo>
                  <a:pt x="9136722" y="3618365"/>
                </a:lnTo>
                <a:lnTo>
                  <a:pt x="0" y="3618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76105" y="9537700"/>
            <a:ext cx="5474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4099" y="1671262"/>
            <a:ext cx="636924" cy="39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b="true" sz="231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0449" y="1619846"/>
            <a:ext cx="398387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Training CNN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95589" y="452949"/>
            <a:ext cx="5096823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DAGqGeGL0Hc</dc:identifier>
  <dcterms:modified xsi:type="dcterms:W3CDTF">2011-08-01T06:04:30Z</dcterms:modified>
  <cp:revision>1</cp:revision>
  <dc:title>Thesis Presentation</dc:title>
</cp:coreProperties>
</file>